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8"/>
  </p:notesMasterIdLst>
  <p:sldIdLst>
    <p:sldId id="313" r:id="rId3"/>
    <p:sldId id="301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2452"/>
    <a:srgbClr val="E7F7FF"/>
    <a:srgbClr val="D6F7FE"/>
    <a:srgbClr val="EEF7E9"/>
    <a:srgbClr val="135F82"/>
    <a:srgbClr val="FFFFFF"/>
    <a:srgbClr val="008000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7" d="100"/>
          <a:sy n="37" d="100"/>
        </p:scale>
        <p:origin x="144" y="5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99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4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98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5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9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05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7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3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29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0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29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29.jpe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29.jpe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29.jpe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0.jp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9.png"/><Relationship Id="rId5" Type="http://schemas.openxmlformats.org/officeDocument/2006/relationships/image" Target="../media/image24.png"/><Relationship Id="rId10" Type="http://schemas.openxmlformats.org/officeDocument/2006/relationships/image" Target="../media/image10.jp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</a:t>
              </a: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Bài tập cuối chương 1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I. MỆNH 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ĐỀ </a:t>
              </a:r>
              <a:r>
                <a:rPr lang="en-US" sz="4800" b="1">
                  <a:solidFill>
                    <a:schemeClr val="bg1"/>
                  </a:solidFill>
                  <a:latin typeface="+mj-lt"/>
                </a:rPr>
                <a:t>VÀ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TẬP HỢP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1AF13A-A9C1-4EB2-AEB2-804B2DB5DEC9}"/>
              </a:ext>
            </a:extLst>
          </p:cNvPr>
          <p:cNvGrpSpPr/>
          <p:nvPr/>
        </p:nvGrpSpPr>
        <p:grpSpPr>
          <a:xfrm>
            <a:off x="381000" y="2886878"/>
            <a:ext cx="23377064" cy="4428322"/>
            <a:chOff x="381000" y="2886878"/>
            <a:chExt cx="23377064" cy="44283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BA357BB-E657-4D79-AC68-988689AFCAA7}"/>
                </a:ext>
              </a:extLst>
            </p:cNvPr>
            <p:cNvGrpSpPr/>
            <p:nvPr/>
          </p:nvGrpSpPr>
          <p:grpSpPr>
            <a:xfrm>
              <a:off x="381000" y="2886878"/>
              <a:ext cx="23377064" cy="4132582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A96ECCF2-CC46-4CC0-8CE4-4084F2B280F6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1791B08-1644-4746-ACB8-ED8DE034D1A1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B7E118F-0DCF-46B6-863B-F9F8DBF46D4E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2C5D1CAE-1180-4ADC-87D0-709101E091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E73A792-F2F7-416A-927F-FA3850A929F2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1.24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C5FFB260-8638-4110-B88F-9DB4AA1CF9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F9769139-2254-400D-B018-9D5ECA49EB7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47228" y="3978034"/>
                  <a:ext cx="22949945" cy="33371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6600" dirty="0"/>
                    <a:t>Cho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&lt;7</m:t>
                          </m:r>
                        </m:e>
                      </m:d>
                    </m:oMath>
                  </a14:m>
                  <a:r>
                    <a:rPr lang="en-US" sz="6600" dirty="0"/>
                    <a:t> </a:t>
                  </a:r>
                  <a:r>
                    <a:rPr lang="en-US" sz="6600" dirty="0" err="1"/>
                    <a:t>và</a:t>
                  </a:r>
                  <a:r>
                    <a:rPr lang="en-US" sz="6600" dirty="0"/>
                    <a:t>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1;2;3;6;7;8</m:t>
                          </m:r>
                        </m:e>
                      </m:d>
                    </m:oMath>
                  </a14:m>
                  <a:r>
                    <a:rPr lang="en-US" sz="6600" dirty="0"/>
                    <a:t>. </a:t>
                  </a:r>
                  <a:r>
                    <a:rPr lang="en-US" sz="6600" dirty="0" err="1"/>
                    <a:t>Xác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định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các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tập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hợp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sau</a:t>
                  </a:r>
                  <a:r>
                    <a:rPr lang="en-US" sz="6600" dirty="0"/>
                    <a:t>: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6600" dirty="0"/>
                    <a:t>.</a:t>
                  </a:r>
                  <a:endParaRPr lang="vi-VN" sz="6600" dirty="0"/>
                </a:p>
              </p:txBody>
            </p:sp>
          </mc:Choice>
          <mc:Fallback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F9769139-2254-400D-B018-9D5ECA49EB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228" y="3978034"/>
                  <a:ext cx="22949945" cy="3337166"/>
                </a:xfrm>
                <a:prstGeom prst="rect">
                  <a:avLst/>
                </a:prstGeom>
                <a:blipFill>
                  <a:blip r:embed="rId4"/>
                  <a:stretch>
                    <a:fillRect l="-1833" t="-93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4BA4C8BD-E12B-4545-B369-7F1C47D91EC4}"/>
              </a:ext>
            </a:extLst>
          </p:cNvPr>
          <p:cNvGrpSpPr/>
          <p:nvPr/>
        </p:nvGrpSpPr>
        <p:grpSpPr>
          <a:xfrm>
            <a:off x="457200" y="7168384"/>
            <a:ext cx="23285132" cy="624281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Rounded Rectangle 52">
              <a:extLst>
                <a:ext uri="{FF2B5EF4-FFF2-40B4-BE49-F238E27FC236}">
                  <a16:creationId xmlns:a16="http://schemas.microsoft.com/office/drawing/2014/main" id="{40E0E82E-5D59-4667-AEDF-14F33B210364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0088D62E-B345-4601-8E73-3D6062E4891F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4205C14D-F794-418D-8CAE-64E2104370C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TextBox 7">
                <a:extLst>
                  <a:ext uri="{FF2B5EF4-FFF2-40B4-BE49-F238E27FC236}">
                    <a16:creationId xmlns:a16="http://schemas.microsoft.com/office/drawing/2014/main" id="{A340C78D-7B91-4332-A749-6E7414C161A8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5" name="Picture 8">
                <a:extLst>
                  <a:ext uri="{FF2B5EF4-FFF2-40B4-BE49-F238E27FC236}">
                    <a16:creationId xmlns:a16="http://schemas.microsoft.com/office/drawing/2014/main" id="{6C20AE03-0EEC-47CF-9A2A-1971FC180A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6CA926A-F721-4DC7-ABE2-EE12942977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971" y="8327891"/>
                <a:ext cx="22949945" cy="4293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000" dirty="0"/>
                  <a:t>Ta </a:t>
                </a:r>
                <a:r>
                  <a:rPr lang="en-US" sz="6000" dirty="0" err="1"/>
                  <a:t>có</a:t>
                </a:r>
                <a:r>
                  <a:rPr lang="en-US" sz="6000" dirty="0"/>
                  <a:t>:</a:t>
                </a:r>
                <a:endParaRPr lang="vi-VN" sz="6000" dirty="0"/>
              </a:p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∈​​​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≤​​​8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  <a:endParaRPr lang="vi-VN" sz="6000" dirty="0"/>
              </a:p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1;2;3;6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  <a:endParaRPr lang="vi-VN" sz="6000" dirty="0"/>
              </a:p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0;​​4;​​​5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  <a:endParaRPr lang="vi-VN" sz="6000" dirty="0"/>
              </a:p>
              <a:p>
                <a:endParaRPr lang="vi-VN" dirty="0"/>
              </a:p>
            </p:txBody>
          </p:sp>
        </mc:Choice>
        <mc:Fallback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6CA926A-F721-4DC7-ABE2-EE1294297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1" y="8327891"/>
                <a:ext cx="22949945" cy="4293332"/>
              </a:xfrm>
              <a:prstGeom prst="rect">
                <a:avLst/>
              </a:prstGeom>
              <a:blipFill>
                <a:blip r:embed="rId6"/>
                <a:stretch>
                  <a:fillRect l="-1594" t="-6392"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46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F9247E6-EB8B-43DE-9B47-F0D540157F85}"/>
              </a:ext>
            </a:extLst>
          </p:cNvPr>
          <p:cNvGrpSpPr/>
          <p:nvPr/>
        </p:nvGrpSpPr>
        <p:grpSpPr>
          <a:xfrm>
            <a:off x="397336" y="2863193"/>
            <a:ext cx="23377064" cy="3842407"/>
            <a:chOff x="397336" y="2863193"/>
            <a:chExt cx="23377064" cy="38424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8A4DF1-9470-4168-BDDB-CC0522809545}"/>
                </a:ext>
              </a:extLst>
            </p:cNvPr>
            <p:cNvGrpSpPr/>
            <p:nvPr/>
          </p:nvGrpSpPr>
          <p:grpSpPr>
            <a:xfrm>
              <a:off x="397336" y="2863193"/>
              <a:ext cx="23377064" cy="3401368"/>
              <a:chOff x="907537" y="4105096"/>
              <a:chExt cx="23797756" cy="4059612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B402FAAA-D5DB-4686-B096-3097C9F1EDAF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008825F-266D-4E86-96C5-9AA8E3A370EB}"/>
                  </a:ext>
                </a:extLst>
              </p:cNvPr>
              <p:cNvGrpSpPr/>
              <p:nvPr/>
            </p:nvGrpSpPr>
            <p:grpSpPr>
              <a:xfrm>
                <a:off x="907537" y="4105096"/>
                <a:ext cx="3514400" cy="838376"/>
                <a:chOff x="907537" y="4105096"/>
                <a:chExt cx="3514400" cy="838376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AACE7C8F-D879-4134-9E58-C2251D153EEF}"/>
                    </a:ext>
                  </a:extLst>
                </p:cNvPr>
                <p:cNvGrpSpPr/>
                <p:nvPr/>
              </p:nvGrpSpPr>
              <p:grpSpPr>
                <a:xfrm>
                  <a:off x="1390226" y="4105096"/>
                  <a:ext cx="3031711" cy="768989"/>
                  <a:chOff x="2056976" y="4467046"/>
                  <a:chExt cx="3031711" cy="768989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58772EAB-B4BA-4EF6-B343-6BC573390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43496" y="3408797"/>
                    <a:ext cx="740718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9252B7-7C10-4E7C-BF07-981F1B48E0CC}"/>
                      </a:ext>
                    </a:extLst>
                  </p:cNvPr>
                  <p:cNvSpPr txBox="1"/>
                  <p:nvPr/>
                </p:nvSpPr>
                <p:spPr>
                  <a:xfrm>
                    <a:off x="2587640" y="4467046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1.25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65BB58B9-A69D-4469-B306-4B0FDAF013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25085B97-8376-441F-81CD-5BA85824D5E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6000" dirty="0"/>
                    <a:t>Cho </a:t>
                  </a:r>
                  <a:r>
                    <a:rPr lang="en-US" sz="6000" dirty="0" err="1"/>
                    <a:t>hai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tập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hợp</a:t>
                  </a:r>
                  <a:r>
                    <a:rPr lang="en-US" sz="6000" dirty="0"/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6000" dirty="0"/>
                    <a:t> </a:t>
                  </a:r>
                  <a:r>
                    <a:rPr lang="en-US" sz="6000" dirty="0" err="1"/>
                    <a:t>và</a:t>
                  </a:r>
                  <a:r>
                    <a:rPr lang="en-US" sz="6000" dirty="0"/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;+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sz="6000" dirty="0"/>
                    <a:t>. </a:t>
                  </a:r>
                  <a:r>
                    <a:rPr lang="en-US" sz="6000" dirty="0" err="1"/>
                    <a:t>Xác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định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các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tập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hợp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sau</a:t>
                  </a:r>
                  <a:r>
                    <a:rPr lang="en-US" sz="6000" dirty="0"/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ℝ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6000" dirty="0"/>
                    <a:t>.</a:t>
                  </a:r>
                  <a:endParaRPr lang="vi-VN" sz="6000" dirty="0"/>
                </a:p>
                <a:p>
                  <a:endParaRPr lang="vi-VN" dirty="0"/>
                </a:p>
              </p:txBody>
            </p:sp>
          </mc:Choice>
          <mc:Fallback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25085B97-8376-441F-81CD-5BA85824D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blipFill>
                  <a:blip r:embed="rId4"/>
                  <a:stretch>
                    <a:fillRect l="-1594" t="-102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E62BFF32-E0D4-4749-8D53-51705DE21C16}"/>
              </a:ext>
            </a:extLst>
          </p:cNvPr>
          <p:cNvGrpSpPr/>
          <p:nvPr/>
        </p:nvGrpSpPr>
        <p:grpSpPr>
          <a:xfrm>
            <a:off x="549434" y="6966859"/>
            <a:ext cx="23285132" cy="624281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Rounded Rectangle 52">
              <a:extLst>
                <a:ext uri="{FF2B5EF4-FFF2-40B4-BE49-F238E27FC236}">
                  <a16:creationId xmlns:a16="http://schemas.microsoft.com/office/drawing/2014/main" id="{9D97F83B-2E41-4CED-A304-4EBCE7F48716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90AD86E6-49D3-484D-BCF1-0AFE0D798FC8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D00B36D3-36B0-444F-B0DF-BEAB91B207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68179257-61B2-40E8-8F8B-B5F3958C91FA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4" name="Picture 8">
                <a:extLst>
                  <a:ext uri="{FF2B5EF4-FFF2-40B4-BE49-F238E27FC236}">
                    <a16:creationId xmlns:a16="http://schemas.microsoft.com/office/drawing/2014/main" id="{65139770-58FF-4C29-88D3-32F57A4C8A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6254BDBB-71E6-421D-B3B4-7C53DBB7F1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205" y="8126366"/>
                <a:ext cx="22949945" cy="4293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dirty="0"/>
                  <a:t>Ta </a:t>
                </a:r>
                <a:r>
                  <a:rPr lang="en-US" sz="5400" dirty="0" err="1"/>
                  <a:t>có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5400" dirty="0"/>
                  <a:t>.</a:t>
                </a:r>
              </a:p>
              <a:p>
                <a:pPr marL="0" indent="0">
                  <a:buNone/>
                </a:pPr>
                <a:endParaRPr lang="en-US" sz="5400" dirty="0"/>
              </a:p>
              <a:p>
                <a:pPr marL="0" indent="0">
                  <a:buNone/>
                </a:pPr>
                <a:r>
                  <a:rPr lang="en-US" sz="5400" dirty="0"/>
                  <a:t>Ta </a:t>
                </a:r>
                <a:r>
                  <a:rPr lang="en-US" sz="5400" dirty="0" err="1"/>
                  <a:t>có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5400" dirty="0"/>
                  <a:t>.</a:t>
                </a:r>
                <a:endParaRPr lang="vi-VN" sz="5400" dirty="0"/>
              </a:p>
              <a:p>
                <a:pPr marL="0" indent="0">
                  <a:buNone/>
                </a:pPr>
                <a:endParaRPr lang="en-US" sz="5400" dirty="0"/>
              </a:p>
              <a:p>
                <a:pPr marL="0" indent="0">
                  <a:buNone/>
                </a:pPr>
                <a:r>
                  <a:rPr lang="en-US" sz="5400" dirty="0"/>
                  <a:t>Ta </a:t>
                </a:r>
                <a:r>
                  <a:rPr lang="en-US" sz="5400" dirty="0" err="1"/>
                  <a:t>có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vi-VN" sz="5400" dirty="0"/>
              </a:p>
              <a:p>
                <a:endParaRPr lang="vi-VN" dirty="0"/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6254BDBB-71E6-421D-B3B4-7C53DBB7F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5" y="8126366"/>
                <a:ext cx="22949945" cy="4293332"/>
              </a:xfrm>
              <a:prstGeom prst="rect">
                <a:avLst/>
              </a:prstGeom>
              <a:blipFill>
                <a:blip r:embed="rId6"/>
                <a:stretch>
                  <a:fillRect l="-1435" t="-5824" b="-208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4167D1E9-03EA-46BC-A3A5-9CD37110C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9748" y="7902325"/>
            <a:ext cx="9424208" cy="12824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AF2165-C94F-4D1F-B1C7-1B08F55DB8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4379" y="9720513"/>
            <a:ext cx="9386108" cy="13562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53822F-F8B2-4CDC-97B2-82C24BCEDC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4379" y="11573457"/>
            <a:ext cx="9386108" cy="151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7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A0A95B-8434-453E-A151-61ED1B0322A8}"/>
              </a:ext>
            </a:extLst>
          </p:cNvPr>
          <p:cNvGrpSpPr/>
          <p:nvPr/>
        </p:nvGrpSpPr>
        <p:grpSpPr>
          <a:xfrm>
            <a:off x="304800" y="2804438"/>
            <a:ext cx="23377064" cy="4895208"/>
            <a:chOff x="304800" y="2804438"/>
            <a:chExt cx="23377064" cy="489520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3CC944-3C88-4AEB-B1F0-76BBF94F28B0}"/>
                </a:ext>
              </a:extLst>
            </p:cNvPr>
            <p:cNvGrpSpPr/>
            <p:nvPr/>
          </p:nvGrpSpPr>
          <p:grpSpPr>
            <a:xfrm>
              <a:off x="304800" y="2804438"/>
              <a:ext cx="23377064" cy="4895208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73F370CF-D8CC-4DA8-A41D-FFC005C5CF38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352A4-A16B-4228-AF46-BE93A53187CA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E323A27-8314-4DFB-8D24-63DAE4442EBF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EFA51D32-13F1-4292-8C9A-FDA87E0C4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0F89E4A-77EC-43A2-B7C5-1E02580762B1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1.26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098DB542-DDF9-4662-9504-75F119262A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185457" y="3307295"/>
                  <a:ext cx="17111298" cy="39530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/>
                    <a:t>Xác </a:t>
                  </a:r>
                  <a:r>
                    <a:rPr lang="en-US" dirty="0" err="1"/>
                    <a:t>định</a:t>
                  </a:r>
                  <a:r>
                    <a:rPr lang="en-US" dirty="0"/>
                    <a:t> </a:t>
                  </a:r>
                  <a:r>
                    <a:rPr lang="en-US" dirty="0" err="1"/>
                    <a:t>các</a:t>
                  </a:r>
                  <a:r>
                    <a:rPr lang="en-US" dirty="0"/>
                    <a:t> </a:t>
                  </a:r>
                  <a:r>
                    <a:rPr lang="en-US" dirty="0" err="1"/>
                    <a:t>tập</a:t>
                  </a:r>
                  <a:r>
                    <a:rPr lang="en-US" dirty="0"/>
                    <a:t> </a:t>
                  </a:r>
                  <a:r>
                    <a:rPr lang="en-US" dirty="0" err="1"/>
                    <a:t>hợp</a:t>
                  </a:r>
                  <a:r>
                    <a:rPr lang="en-US" dirty="0"/>
                    <a:t> </a:t>
                  </a:r>
                  <a:r>
                    <a:rPr lang="en-US" dirty="0" err="1"/>
                    <a:t>sau</a:t>
                  </a:r>
                  <a:r>
                    <a:rPr lang="en-US" dirty="0"/>
                    <a:t> </a:t>
                  </a:r>
                  <a:r>
                    <a:rPr lang="en-US" dirty="0" err="1"/>
                    <a:t>và</a:t>
                  </a:r>
                  <a:r>
                    <a:rPr lang="en-US" dirty="0"/>
                    <a:t> </a:t>
                  </a:r>
                  <a:r>
                    <a:rPr lang="en-US" dirty="0" err="1"/>
                    <a:t>biểu</a:t>
                  </a:r>
                  <a:r>
                    <a:rPr lang="en-US" dirty="0"/>
                    <a:t> </a:t>
                  </a:r>
                  <a:r>
                    <a:rPr lang="en-US" dirty="0" err="1"/>
                    <a:t>diễn</a:t>
                  </a:r>
                  <a:r>
                    <a:rPr lang="en-US" dirty="0"/>
                    <a:t> </a:t>
                  </a:r>
                  <a:r>
                    <a:rPr lang="en-US" dirty="0" err="1"/>
                    <a:t>chúng</a:t>
                  </a:r>
                  <a:r>
                    <a:rPr lang="en-US" dirty="0"/>
                    <a:t> </a:t>
                  </a:r>
                  <a:r>
                    <a:rPr lang="en-US" dirty="0" err="1"/>
                    <a:t>trên</a:t>
                  </a:r>
                  <a:r>
                    <a:rPr lang="en-US" dirty="0"/>
                    <a:t> </a:t>
                  </a:r>
                  <a:r>
                    <a:rPr lang="en-US" dirty="0" err="1"/>
                    <a:t>trục</a:t>
                  </a:r>
                  <a:r>
                    <a:rPr lang="en-US" dirty="0"/>
                    <a:t> </a:t>
                  </a:r>
                  <a:r>
                    <a:rPr lang="en-US" dirty="0" err="1"/>
                    <a:t>số</a:t>
                  </a:r>
                  <a:r>
                    <a:rPr lang="en-US" dirty="0"/>
                    <a:t>:</a:t>
                  </a:r>
                  <a:endParaRPr lang="vi-VN" dirty="0"/>
                </a:p>
                <a:p>
                  <a:pPr marL="0" indent="0">
                    <a:buNone/>
                  </a:pPr>
                  <a:r>
                    <a:rPr lang="en-US" b="1" dirty="0"/>
                    <a:t>	</a:t>
                  </a:r>
                  <a:r>
                    <a:rPr lang="en-US" dirty="0"/>
                    <a:t>a)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dirty="0"/>
                    <a:t>.</a:t>
                  </a:r>
                  <a:endParaRPr lang="vi-VN" dirty="0"/>
                </a:p>
                <a:p>
                  <a:pPr marL="0" indent="0">
                    <a:buNone/>
                  </a:pPr>
                  <a:r>
                    <a:rPr lang="en-US" dirty="0"/>
                    <a:t>	b)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vi-V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a14:m>
                  <a:r>
                    <a:rPr lang="en-US" dirty="0"/>
                    <a:t>.</a:t>
                  </a:r>
                  <a:endParaRPr lang="vi-VN" dirty="0"/>
                </a:p>
                <a:p>
                  <a:pPr marL="0" indent="0">
                    <a:buNone/>
                  </a:pPr>
                  <a:r>
                    <a:rPr lang="en-US" dirty="0"/>
                    <a:t>	c) </a:t>
                  </a:r>
                  <a14:m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dirty="0"/>
                    <a:t>.</a:t>
                  </a:r>
                  <a:endParaRPr lang="vi-VN" dirty="0"/>
                </a:p>
                <a:p>
                  <a:endParaRPr lang="vi-VN" dirty="0"/>
                </a:p>
              </p:txBody>
            </p:sp>
          </mc:Choice>
          <mc:Fallback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5457" y="3307295"/>
                  <a:ext cx="17111298" cy="3953006"/>
                </a:xfrm>
                <a:prstGeom prst="rect">
                  <a:avLst/>
                </a:prstGeom>
                <a:blipFill>
                  <a:blip r:embed="rId4"/>
                  <a:stretch>
                    <a:fillRect l="-1639" t="-52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3">
            <a:extLst>
              <a:ext uri="{FF2B5EF4-FFF2-40B4-BE49-F238E27FC236}">
                <a16:creationId xmlns:a16="http://schemas.microsoft.com/office/drawing/2014/main" id="{D0EA8D69-D24A-488E-9F55-12D686040C88}"/>
              </a:ext>
            </a:extLst>
          </p:cNvPr>
          <p:cNvGrpSpPr/>
          <p:nvPr/>
        </p:nvGrpSpPr>
        <p:grpSpPr>
          <a:xfrm>
            <a:off x="381000" y="7963019"/>
            <a:ext cx="23285132" cy="5238840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8A104D44-FED7-44C9-BEFD-C67BC6776035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D97722D1-2570-423B-9207-6E0761739413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B78F21F7-EA0F-45B6-8AC4-2CA4B4AF35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7">
                <a:extLst>
                  <a:ext uri="{FF2B5EF4-FFF2-40B4-BE49-F238E27FC236}">
                    <a16:creationId xmlns:a16="http://schemas.microsoft.com/office/drawing/2014/main" id="{AA3EC032-D7C9-41F5-8ECC-64F1F6DFF003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3" name="Picture 8">
                <a:extLst>
                  <a:ext uri="{FF2B5EF4-FFF2-40B4-BE49-F238E27FC236}">
                    <a16:creationId xmlns:a16="http://schemas.microsoft.com/office/drawing/2014/main" id="{0C8A88DB-13E9-4DE6-9C47-C3B23AC21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771" y="9122526"/>
                <a:ext cx="22949945" cy="3602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a)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Ta </a:t>
                </a:r>
                <a:r>
                  <a:rPr lang="en-US" dirty="0" err="1"/>
                  <a:t>có</a:t>
                </a:r>
                <a:r>
                  <a:rPr lang="en-US" dirty="0"/>
                  <a:t>:)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pPr marL="0" indent="0">
                  <a:buNone/>
                </a:pPr>
                <a:r>
                  <a:rPr lang="en-US" dirty="0"/>
                  <a:t>c)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endParaRPr lang="vi-VN" dirty="0"/>
              </a:p>
              <a:p>
                <a:endParaRPr lang="vi-VN" dirty="0"/>
              </a:p>
            </p:txBody>
          </p:sp>
        </mc:Choice>
        <mc:Fallback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71" y="9122526"/>
                <a:ext cx="22949945" cy="3602874"/>
              </a:xfrm>
              <a:prstGeom prst="rect">
                <a:avLst/>
              </a:prstGeom>
              <a:blipFill>
                <a:blip r:embed="rId6"/>
                <a:stretch>
                  <a:fillRect l="-1222" t="-57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143BA671-3DA7-4263-A0D3-5CB5BE5E9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2529" y="8610380"/>
            <a:ext cx="8306062" cy="9082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9C03AD-7903-4CB4-8B58-539165C37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3954" y="9859977"/>
            <a:ext cx="7162800" cy="9031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DF2DD84-D1D3-499B-840C-8E7EF94C6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2529" y="11159337"/>
            <a:ext cx="8732512" cy="9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4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3E741DE-CD8C-4F63-8E20-87CCEF976933}"/>
              </a:ext>
            </a:extLst>
          </p:cNvPr>
          <p:cNvGrpSpPr/>
          <p:nvPr/>
        </p:nvGrpSpPr>
        <p:grpSpPr>
          <a:xfrm>
            <a:off x="304800" y="2652038"/>
            <a:ext cx="23377064" cy="4967962"/>
            <a:chOff x="304800" y="2652038"/>
            <a:chExt cx="23377064" cy="496796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F2F5510-F107-4CE9-A5BD-A703240DA2FB}"/>
                </a:ext>
              </a:extLst>
            </p:cNvPr>
            <p:cNvGrpSpPr/>
            <p:nvPr/>
          </p:nvGrpSpPr>
          <p:grpSpPr>
            <a:xfrm>
              <a:off x="304800" y="2652038"/>
              <a:ext cx="23377064" cy="4800845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2D39BE71-C15C-439E-BAF8-1CE6B85B3774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EEF76CD-6A76-47E0-8809-7F767ED010C8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A95260A-097E-4C4F-9D9F-BCFE2911FA6E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71DEC44F-9D1F-4CB5-9CB1-7F69AA33E3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782B3A17-5930-48FF-B53A-F83BBDF1A7A5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1.27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BD2201E5-8696-4554-924C-33FDB9CBF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15647986-F5A5-43A1-81E6-41301BA8429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1028" y="3743194"/>
                  <a:ext cx="22949945" cy="38768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 err="1"/>
                    <a:t>Một</a:t>
                  </a:r>
                  <a:r>
                    <a:rPr lang="en-US" dirty="0"/>
                    <a:t> </a:t>
                  </a:r>
                  <a:r>
                    <a:rPr lang="en-US" dirty="0" err="1"/>
                    <a:t>cuộc</a:t>
                  </a:r>
                  <a:r>
                    <a:rPr lang="en-US" dirty="0"/>
                    <a:t> </a:t>
                  </a:r>
                  <a:r>
                    <a:rPr lang="en-US" dirty="0" err="1"/>
                    <a:t>khảo</a:t>
                  </a:r>
                  <a:r>
                    <a:rPr lang="en-US" dirty="0"/>
                    <a:t> </a:t>
                  </a:r>
                  <a:r>
                    <a:rPr lang="en-US" dirty="0" err="1"/>
                    <a:t>sát</a:t>
                  </a:r>
                  <a:r>
                    <a:rPr lang="en-US" dirty="0"/>
                    <a:t> </a:t>
                  </a:r>
                  <a:r>
                    <a:rPr lang="en-US" dirty="0" err="1"/>
                    <a:t>về</a:t>
                  </a:r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Vịnh</a:t>
                  </a:r>
                  <a:r>
                    <a:rPr lang="en-US" dirty="0"/>
                    <a:t> </a:t>
                  </a:r>
                  <a:r>
                    <a:rPr lang="en-US" dirty="0" err="1"/>
                    <a:t>Hạ</a:t>
                  </a:r>
                  <a:r>
                    <a:rPr lang="en-US" dirty="0"/>
                    <a:t> Long </a:t>
                  </a:r>
                  <a:r>
                    <a:rPr lang="en-US" dirty="0" err="1"/>
                    <a:t>cho</a:t>
                  </a:r>
                  <a:r>
                    <a:rPr lang="en-US" dirty="0"/>
                    <a:t> </a:t>
                  </a:r>
                  <a:r>
                    <a:rPr lang="en-US" dirty="0" err="1"/>
                    <a:t>thấy</a:t>
                  </a:r>
                  <a:r>
                    <a:rPr lang="en-US" dirty="0"/>
                    <a:t> </a:t>
                  </a:r>
                  <a:r>
                    <a:rPr lang="en-US" dirty="0" err="1"/>
                    <a:t>trong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1410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được</a:t>
                  </a:r>
                  <a:r>
                    <a:rPr lang="en-US" dirty="0"/>
                    <a:t> </a:t>
                  </a:r>
                  <a:r>
                    <a:rPr lang="en-US" dirty="0" err="1"/>
                    <a:t>phỏng</a:t>
                  </a:r>
                  <a:r>
                    <a:rPr lang="en-US" dirty="0"/>
                    <a:t> </a:t>
                  </a:r>
                  <a:r>
                    <a:rPr lang="en-US" dirty="0" err="1"/>
                    <a:t>vấn</a:t>
                  </a:r>
                  <a:r>
                    <a:rPr lang="en-US" dirty="0"/>
                    <a:t> </a:t>
                  </a:r>
                  <a:r>
                    <a:rPr lang="en-US" dirty="0" err="1"/>
                    <a:t>có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789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động</a:t>
                  </a:r>
                  <a:r>
                    <a:rPr lang="en-US" dirty="0"/>
                    <a:t> </a:t>
                  </a:r>
                  <a:r>
                    <a:rPr lang="en-US" dirty="0" err="1"/>
                    <a:t>Thiên</a:t>
                  </a:r>
                  <a:r>
                    <a:rPr lang="en-US" dirty="0"/>
                    <a:t> </a:t>
                  </a:r>
                  <a:r>
                    <a:rPr lang="en-US" dirty="0" err="1"/>
                    <a:t>Cung</a:t>
                  </a:r>
                  <a:r>
                    <a:rPr lang="en-US" dirty="0"/>
                    <a:t>, 690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đảo</a:t>
                  </a:r>
                  <a:r>
                    <a:rPr lang="en-US" dirty="0"/>
                    <a:t> </a:t>
                  </a:r>
                  <a:r>
                    <a:rPr lang="en-US" dirty="0" err="1"/>
                    <a:t>Titop</a:t>
                  </a:r>
                  <a:r>
                    <a:rPr lang="en-US" dirty="0"/>
                    <a:t>. </a:t>
                  </a:r>
                  <a:r>
                    <a:rPr lang="en-US" dirty="0" err="1"/>
                    <a:t>Toàn</a:t>
                  </a:r>
                  <a:r>
                    <a:rPr lang="en-US" dirty="0"/>
                    <a:t> </a:t>
                  </a:r>
                  <a:r>
                    <a:rPr lang="en-US" dirty="0" err="1"/>
                    <a:t>bộ</a:t>
                  </a:r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được</a:t>
                  </a:r>
                  <a:r>
                    <a:rPr lang="en-US" dirty="0"/>
                    <a:t> </a:t>
                  </a:r>
                  <a:r>
                    <a:rPr lang="en-US" dirty="0" err="1"/>
                    <a:t>phỏng</a:t>
                  </a:r>
                  <a:r>
                    <a:rPr lang="en-US" dirty="0"/>
                    <a:t> </a:t>
                  </a:r>
                  <a:r>
                    <a:rPr lang="en-US" dirty="0" err="1"/>
                    <a:t>vấn</a:t>
                  </a:r>
                  <a:r>
                    <a:rPr lang="en-US" dirty="0"/>
                    <a:t> </a:t>
                  </a:r>
                  <a:r>
                    <a:rPr lang="en-US" dirty="0" err="1"/>
                    <a:t>đã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ít</a:t>
                  </a:r>
                  <a:r>
                    <a:rPr lang="en-US" dirty="0"/>
                    <a:t> </a:t>
                  </a:r>
                  <a:r>
                    <a:rPr lang="en-US" dirty="0" err="1"/>
                    <a:t>nhất</a:t>
                  </a:r>
                  <a:r>
                    <a:rPr lang="en-US" dirty="0"/>
                    <a:t> </a:t>
                  </a:r>
                  <a:r>
                    <a:rPr lang="en-US" dirty="0" err="1"/>
                    <a:t>một</a:t>
                  </a:r>
                  <a:r>
                    <a:rPr lang="en-US" dirty="0"/>
                    <a:t> </a:t>
                  </a:r>
                  <a:r>
                    <a:rPr lang="en-US" dirty="0" err="1"/>
                    <a:t>trong</a:t>
                  </a:r>
                  <a:r>
                    <a:rPr lang="en-US" dirty="0"/>
                    <a:t> </a:t>
                  </a:r>
                  <a:r>
                    <a:rPr lang="en-US" dirty="0" err="1"/>
                    <a:t>hai</a:t>
                  </a:r>
                  <a:r>
                    <a:rPr lang="en-US" dirty="0"/>
                    <a:t> </a:t>
                  </a:r>
                  <a:r>
                    <a:rPr lang="en-US" dirty="0" err="1"/>
                    <a:t>địa</a:t>
                  </a:r>
                  <a:r>
                    <a:rPr lang="en-US" dirty="0"/>
                    <a:t> </a:t>
                  </a:r>
                  <a:r>
                    <a:rPr lang="en-US" dirty="0" err="1"/>
                    <a:t>điểm</a:t>
                  </a:r>
                  <a:r>
                    <a:rPr lang="en-US" dirty="0"/>
                    <a:t> </a:t>
                  </a:r>
                  <a:r>
                    <a:rPr lang="en-US" dirty="0" err="1"/>
                    <a:t>trên</a:t>
                  </a:r>
                  <a:r>
                    <a:rPr lang="en-US" dirty="0"/>
                    <a:t>. </a:t>
                  </a:r>
                  <a:r>
                    <a:rPr lang="en-US" dirty="0" err="1"/>
                    <a:t>Hỏi</a:t>
                  </a:r>
                  <a:r>
                    <a:rPr lang="en-US" dirty="0"/>
                    <a:t> </a:t>
                  </a:r>
                  <a:r>
                    <a:rPr lang="en-US" dirty="0" err="1"/>
                    <a:t>có</a:t>
                  </a:r>
                  <a:r>
                    <a:rPr lang="en-US" dirty="0"/>
                    <a:t> bao </a:t>
                  </a:r>
                  <a:r>
                    <a:rPr lang="en-US" dirty="0" err="1"/>
                    <a:t>nhiêu</a:t>
                  </a:r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vừa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động</a:t>
                  </a:r>
                  <a:r>
                    <a:rPr lang="en-US" dirty="0"/>
                    <a:t> </a:t>
                  </a:r>
                  <a:r>
                    <a:rPr lang="en-US" dirty="0" err="1"/>
                    <a:t>Thiên</a:t>
                  </a:r>
                  <a:r>
                    <a:rPr lang="en-US" dirty="0"/>
                    <a:t> </a:t>
                  </a:r>
                  <a:r>
                    <a:rPr lang="en-US" dirty="0" err="1"/>
                    <a:t>Cung</a:t>
                  </a:r>
                  <a:r>
                    <a:rPr lang="en-US" dirty="0"/>
                    <a:t> </a:t>
                  </a:r>
                  <a:r>
                    <a:rPr lang="en-US" dirty="0" err="1"/>
                    <a:t>vừa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đảo</a:t>
                  </a:r>
                  <a:r>
                    <a:rPr lang="en-US" dirty="0"/>
                    <a:t> </a:t>
                  </a:r>
                  <a:r>
                    <a:rPr lang="en-US" dirty="0" err="1"/>
                    <a:t>Titop</a:t>
                  </a:r>
                  <a:r>
                    <a:rPr lang="en-US" dirty="0"/>
                    <a:t> ở </a:t>
                  </a:r>
                  <a:r>
                    <a:rPr lang="en-US" dirty="0" err="1"/>
                    <a:t>Vịnh</a:t>
                  </a:r>
                  <a:r>
                    <a:rPr lang="en-US" dirty="0"/>
                    <a:t> </a:t>
                  </a:r>
                  <a:r>
                    <a:rPr lang="en-US" dirty="0" err="1"/>
                    <a:t>Hạ</a:t>
                  </a:r>
                  <a:r>
                    <a:rPr lang="en-US" dirty="0"/>
                    <a:t> Long?</a:t>
                  </a:r>
                  <a:endParaRPr lang="vi-VN" dirty="0"/>
                </a:p>
              </p:txBody>
            </p:sp>
          </mc:Choice>
          <mc:Fallback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15647986-F5A5-43A1-81E6-41301BA84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28" y="3743194"/>
                  <a:ext cx="22949945" cy="3876806"/>
                </a:xfrm>
                <a:prstGeom prst="rect">
                  <a:avLst/>
                </a:prstGeom>
                <a:blipFill>
                  <a:blip r:embed="rId4"/>
                  <a:stretch>
                    <a:fillRect l="-1195" t="-534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6CD5DBA0-031C-4327-97CE-476192BEF47D}"/>
              </a:ext>
            </a:extLst>
          </p:cNvPr>
          <p:cNvGrpSpPr/>
          <p:nvPr/>
        </p:nvGrpSpPr>
        <p:grpSpPr>
          <a:xfrm>
            <a:off x="457200" y="7820944"/>
            <a:ext cx="23285132" cy="513305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Rounded Rectangle 52">
              <a:extLst>
                <a:ext uri="{FF2B5EF4-FFF2-40B4-BE49-F238E27FC236}">
                  <a16:creationId xmlns:a16="http://schemas.microsoft.com/office/drawing/2014/main" id="{C955263A-4F6F-42C5-8D5F-AF455E40F229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304F63AF-10D6-43A9-9762-FD0CB34228CA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527B7282-1181-46F5-85C8-5C63B8D653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98F078B8-18FB-41B6-BED1-E0F044FC07B4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4" name="Picture 8">
                <a:extLst>
                  <a:ext uri="{FF2B5EF4-FFF2-40B4-BE49-F238E27FC236}">
                    <a16:creationId xmlns:a16="http://schemas.microsoft.com/office/drawing/2014/main" id="{1ED2E845-F640-458C-B20C-CF75B2E53A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57724738-7BE2-4F25-B77A-1C4005EAC0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971" y="8980451"/>
                <a:ext cx="22949945" cy="3530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 err="1"/>
                  <a:t>Số</a:t>
                </a:r>
                <a:r>
                  <a:rPr lang="en-US" sz="5400" dirty="0"/>
                  <a:t> 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 du </a:t>
                </a:r>
                <a:r>
                  <a:rPr lang="en-US" sz="5400" dirty="0" err="1"/>
                  <a:t>lịch</a:t>
                </a:r>
                <a:r>
                  <a:rPr lang="en-US" sz="5400" dirty="0"/>
                  <a:t> </a:t>
                </a:r>
                <a:r>
                  <a:rPr lang="en-US" sz="5400" dirty="0" err="1"/>
                  <a:t>chỉ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đến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thăm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động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Thiên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Cung</a:t>
                </a:r>
                <a:r>
                  <a:rPr lang="en-US" sz="5400" dirty="0"/>
                  <a:t> </a:t>
                </a:r>
                <a:r>
                  <a:rPr lang="en-US" sz="5400" dirty="0" err="1"/>
                  <a:t>là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1410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690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720</m:t>
                    </m:r>
                  </m:oMath>
                </a14:m>
                <a:r>
                  <a:rPr lang="en-US" sz="5400" dirty="0"/>
                  <a:t> (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).</a:t>
                </a:r>
                <a:endParaRPr lang="vi-VN" sz="5400" dirty="0"/>
              </a:p>
              <a:p>
                <a:r>
                  <a:rPr lang="en-US" sz="5400" dirty="0" err="1"/>
                  <a:t>Số</a:t>
                </a:r>
                <a:r>
                  <a:rPr lang="en-US" sz="5400" dirty="0"/>
                  <a:t> 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 du </a:t>
                </a:r>
                <a:r>
                  <a:rPr lang="en-US" sz="5400" dirty="0" err="1"/>
                  <a:t>lịch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đến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thăm</a:t>
                </a:r>
                <a:r>
                  <a:rPr lang="en-US" sz="5400" dirty="0"/>
                  <a:t> </a:t>
                </a:r>
                <a:r>
                  <a:rPr lang="en-US" sz="5400" dirty="0" err="1"/>
                  <a:t>cả</a:t>
                </a:r>
                <a:r>
                  <a:rPr lang="en-US" sz="5400" dirty="0"/>
                  <a:t> </a:t>
                </a:r>
                <a:r>
                  <a:rPr lang="en-US" sz="5400" dirty="0" err="1"/>
                  <a:t>hai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địa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điểm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trên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là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789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720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69</m:t>
                    </m:r>
                  </m:oMath>
                </a14:m>
                <a:r>
                  <a:rPr lang="en-US" sz="5400" dirty="0"/>
                  <a:t> (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).</a:t>
                </a:r>
                <a:endParaRPr lang="vi-VN" sz="5400" dirty="0"/>
              </a:p>
              <a:p>
                <a:endParaRPr lang="vi-VN" dirty="0"/>
              </a:p>
              <a:p>
                <a:endParaRPr lang="vi-VN" dirty="0"/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57724738-7BE2-4F25-B77A-1C4005EAC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1" y="8980451"/>
                <a:ext cx="22949945" cy="3530124"/>
              </a:xfrm>
              <a:prstGeom prst="rect">
                <a:avLst/>
              </a:prstGeom>
              <a:blipFill>
                <a:blip r:embed="rId6"/>
                <a:stretch>
                  <a:fillRect l="-1275" t="-7081" r="-2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8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EABA10-FBFB-4128-82E4-F7A233F96980}"/>
              </a:ext>
            </a:extLst>
          </p:cNvPr>
          <p:cNvGrpSpPr/>
          <p:nvPr/>
        </p:nvGrpSpPr>
        <p:grpSpPr>
          <a:xfrm>
            <a:off x="245126" y="2663145"/>
            <a:ext cx="23321363" cy="10262126"/>
            <a:chOff x="905321" y="4133365"/>
            <a:chExt cx="23741053" cy="3997673"/>
          </a:xfrm>
        </p:grpSpPr>
        <p:sp>
          <p:nvSpPr>
            <p:cNvPr id="12" name="Rounded Rectangle 36">
              <a:extLst>
                <a:ext uri="{FF2B5EF4-FFF2-40B4-BE49-F238E27FC236}">
                  <a16:creationId xmlns:a16="http://schemas.microsoft.com/office/drawing/2014/main" id="{0F9B90CC-0747-4AAA-B417-C5DD52E9C775}"/>
                </a:ext>
              </a:extLst>
            </p:cNvPr>
            <p:cNvSpPr/>
            <p:nvPr/>
          </p:nvSpPr>
          <p:spPr>
            <a:xfrm>
              <a:off x="905321" y="4213721"/>
              <a:ext cx="23741053" cy="3917317"/>
            </a:xfrm>
            <a:prstGeom prst="roundRect">
              <a:avLst>
                <a:gd name="adj" fmla="val 4336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BF11FB-2EF5-48B1-BB02-82E2435D681B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EED03A7B-B04F-4E29-81C7-BBFA2610A0E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11440" y="3081540"/>
                <a:ext cx="671331" cy="2913757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A0CE887-E839-4137-955B-0FD1D9E9D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6C3842-4FF0-4235-86D0-61236B458760}"/>
                  </a:ext>
                </a:extLst>
              </p:cNvPr>
              <p:cNvSpPr txBox="1"/>
              <p:nvPr/>
            </p:nvSpPr>
            <p:spPr>
              <a:xfrm>
                <a:off x="990885" y="4809161"/>
                <a:ext cx="21945600" cy="7248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Titop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Long,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phố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Long,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tàu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lịch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Bãi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Cháy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đông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bãi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vầng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ôm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bãi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cát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rất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thoáng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tĩnh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mùa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sạch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22 – 11 – 1962,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tịch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vũ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Xô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G.Titop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thăm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kỷ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chuyến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tịch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Titop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(Theo </a:t>
                </a:r>
                <a:r>
                  <a:rPr lang="en-US" sz="5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tuoitre.vn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6C3842-4FF0-4235-86D0-61236B458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85" y="4809161"/>
                <a:ext cx="21945600" cy="7248203"/>
              </a:xfrm>
              <a:prstGeom prst="rect">
                <a:avLst/>
              </a:prstGeom>
              <a:blipFill>
                <a:blip r:embed="rId4"/>
                <a:stretch>
                  <a:fillRect l="-1500" t="-2439" r="-1472" b="-4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699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4D09ED-35C7-4832-BFB0-97BFEBA1F7C6}"/>
              </a:ext>
            </a:extLst>
          </p:cNvPr>
          <p:cNvGrpSpPr/>
          <p:nvPr/>
        </p:nvGrpSpPr>
        <p:grpSpPr>
          <a:xfrm>
            <a:off x="677187" y="2686782"/>
            <a:ext cx="23029626" cy="10724418"/>
            <a:chOff x="907537" y="4133365"/>
            <a:chExt cx="23741053" cy="4039301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ED563ADC-12AA-4F70-9B28-299D85E2E4C5}"/>
                </a:ext>
              </a:extLst>
            </p:cNvPr>
            <p:cNvSpPr/>
            <p:nvPr/>
          </p:nvSpPr>
          <p:spPr>
            <a:xfrm>
              <a:off x="907537" y="4255349"/>
              <a:ext cx="23741053" cy="3917317"/>
            </a:xfrm>
            <a:prstGeom prst="roundRect">
              <a:avLst>
                <a:gd name="adj" fmla="val 4336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E4297E0-59EB-4831-9AD7-5F4D5AEA02FD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924DA2E4-48DF-48AF-8C53-AE28AF0CE4B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11440" y="3081540"/>
                <a:ext cx="671331" cy="2913757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B1C4B2D-8CAD-4629-BC91-ABEF7D50F6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34F8FFE-F9AF-4F2C-9012-78D7A5000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047" y="3358459"/>
            <a:ext cx="16400011" cy="100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8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1054636" y="1888488"/>
            <a:ext cx="22834256" cy="11529786"/>
            <a:chOff x="1447797" y="1654226"/>
            <a:chExt cx="22834256" cy="115297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7" y="1654226"/>
              <a:ext cx="22834256" cy="11529786"/>
              <a:chOff x="1447797" y="1654226"/>
              <a:chExt cx="22834256" cy="115297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601999" y="1654226"/>
                <a:ext cx="22680054" cy="11529786"/>
                <a:chOff x="-3512829" y="3305329"/>
                <a:chExt cx="22680054" cy="11529786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12829" y="3305329"/>
                  <a:ext cx="22680054" cy="11529786"/>
                  <a:chOff x="-3512829" y="3305329"/>
                  <a:chExt cx="22680054" cy="11529786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12829" y="3305329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03251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CHƯƠNG I. MỆNH ĐỀ - TẬP HỢP</a:t>
                </a: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7" y="5264644"/>
                <a:ext cx="1014914" cy="852829"/>
                <a:chOff x="7459669" y="7543800"/>
                <a:chExt cx="1006652" cy="852928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807" y="7688760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32"/>
              <p:cNvGrpSpPr/>
              <p:nvPr/>
            </p:nvGrpSpPr>
            <p:grpSpPr>
              <a:xfrm>
                <a:off x="1447797" y="8814031"/>
                <a:ext cx="1014912" cy="852829"/>
                <a:chOff x="7459669" y="7543800"/>
                <a:chExt cx="1006650" cy="852927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806" y="7688760"/>
                  <a:ext cx="50751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7" y="11125197"/>
                <a:ext cx="1014914" cy="852829"/>
                <a:chOff x="7459669" y="7543800"/>
                <a:chExt cx="1006652" cy="852928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60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1" y="9982203"/>
                <a:ext cx="1014914" cy="889486"/>
                <a:chOff x="7459669" y="7543800"/>
                <a:chExt cx="1301367" cy="889588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104939" y="7725421"/>
                  <a:ext cx="656097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4" name="Group 44"/>
              <p:cNvGrpSpPr/>
              <p:nvPr/>
            </p:nvGrpSpPr>
            <p:grpSpPr>
              <a:xfrm>
                <a:off x="1447802" y="12257827"/>
                <a:ext cx="1024533" cy="852829"/>
                <a:chOff x="7459669" y="7543800"/>
                <a:chExt cx="1016192" cy="852928"/>
              </a:xfrm>
            </p:grpSpPr>
            <p:sp>
              <p:nvSpPr>
                <p:cNvPr id="65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8" y="7688760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E9B0C62-720E-4D89-9F6E-EA8940D6DE51}"/>
              </a:ext>
            </a:extLst>
          </p:cNvPr>
          <p:cNvGrpSpPr/>
          <p:nvPr/>
        </p:nvGrpSpPr>
        <p:grpSpPr>
          <a:xfrm>
            <a:off x="7229316" y="4142569"/>
            <a:ext cx="12658883" cy="1733560"/>
            <a:chOff x="71819" y="175189"/>
            <a:chExt cx="6395438" cy="824094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DE715DC1-4DED-42C9-8B55-35027CBD4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75189"/>
              <a:ext cx="6395438" cy="824094"/>
            </a:xfrm>
            <a:prstGeom prst="rect">
              <a:avLst/>
            </a:prstGeom>
          </p:spPr>
        </p:pic>
        <p:sp>
          <p:nvSpPr>
            <p:cNvPr id="100" name="TextBox 321">
              <a:extLst>
                <a:ext uri="{FF2B5EF4-FFF2-40B4-BE49-F238E27FC236}">
                  <a16:creationId xmlns:a16="http://schemas.microsoft.com/office/drawing/2014/main" id="{5BC185DB-0923-4B1D-B261-B97D0078615B}"/>
                </a:ext>
              </a:extLst>
            </p:cNvPr>
            <p:cNvSpPr txBox="1"/>
            <p:nvPr/>
          </p:nvSpPr>
          <p:spPr>
            <a:xfrm>
              <a:off x="1211367" y="37112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BÀI TẬP CUỐI CHƯƠNG I</a:t>
              </a:r>
              <a:endPara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84347C07-A17F-4F27-9001-99FC757C8407}"/>
              </a:ext>
            </a:extLst>
          </p:cNvPr>
          <p:cNvGrpSpPr/>
          <p:nvPr/>
        </p:nvGrpSpPr>
        <p:grpSpPr>
          <a:xfrm>
            <a:off x="506540" y="5341594"/>
            <a:ext cx="20372260" cy="3121569"/>
            <a:chOff x="506540" y="5341594"/>
            <a:chExt cx="20372260" cy="31215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Google Shape;428;p3">
                  <a:extLst>
                    <a:ext uri="{FF2B5EF4-FFF2-40B4-BE49-F238E27FC236}">
                      <a16:creationId xmlns:a16="http://schemas.microsoft.com/office/drawing/2014/main" id="{1BD6B3CB-F0D9-465B-AB0B-DBBB39D973AA}"/>
                    </a:ext>
                  </a:extLst>
                </p:cNvPr>
                <p:cNvSpPr/>
                <p:nvPr/>
              </p:nvSpPr>
              <p:spPr>
                <a:xfrm>
                  <a:off x="14365608" y="5357587"/>
                  <a:ext cx="6513192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5608" y="5357587"/>
                  <a:ext cx="6513192" cy="123431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Google Shape;429;p3">
              <a:extLst>
                <a:ext uri="{FF2B5EF4-FFF2-40B4-BE49-F238E27FC236}">
                  <a16:creationId xmlns:a16="http://schemas.microsoft.com/office/drawing/2014/main" id="{D7D21F9B-1E23-4CAD-B127-8FDCC3DBAB58}"/>
                </a:ext>
              </a:extLst>
            </p:cNvPr>
            <p:cNvSpPr/>
            <p:nvPr/>
          </p:nvSpPr>
          <p:spPr>
            <a:xfrm>
              <a:off x="13730002" y="55290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430;p3">
              <a:extLst>
                <a:ext uri="{FF2B5EF4-FFF2-40B4-BE49-F238E27FC236}">
                  <a16:creationId xmlns:a16="http://schemas.microsoft.com/office/drawing/2014/main" id="{C640018A-3B33-49B8-BA3B-9D5BFDD39B23}"/>
                </a:ext>
              </a:extLst>
            </p:cNvPr>
            <p:cNvSpPr/>
            <p:nvPr/>
          </p:nvSpPr>
          <p:spPr>
            <a:xfrm>
              <a:off x="1112804" y="5341594"/>
              <a:ext cx="1107919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431;p3">
              <a:extLst>
                <a:ext uri="{FF2B5EF4-FFF2-40B4-BE49-F238E27FC236}">
                  <a16:creationId xmlns:a16="http://schemas.microsoft.com/office/drawing/2014/main" id="{8A78D48B-3839-4D02-A052-F99230E78335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Google Shape;432;p3">
                  <a:extLst>
                    <a:ext uri="{FF2B5EF4-FFF2-40B4-BE49-F238E27FC236}">
                      <a16:creationId xmlns:a16="http://schemas.microsoft.com/office/drawing/2014/main" id="{81D0AE85-B814-4B7B-BAF3-F0F7FDB11F18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36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Google Shape;433;p3">
              <a:extLst>
                <a:ext uri="{FF2B5EF4-FFF2-40B4-BE49-F238E27FC236}">
                  <a16:creationId xmlns:a16="http://schemas.microsoft.com/office/drawing/2014/main" id="{F155C761-C928-4C99-B79A-6DA8AC57807E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434;p3">
              <a:extLst>
                <a:ext uri="{FF2B5EF4-FFF2-40B4-BE49-F238E27FC236}">
                  <a16:creationId xmlns:a16="http://schemas.microsoft.com/office/drawing/2014/main" id="{BE8B8438-A5DC-4092-98A1-10FAEC4D3942}"/>
                </a:ext>
              </a:extLst>
            </p:cNvPr>
            <p:cNvSpPr/>
            <p:nvPr/>
          </p:nvSpPr>
          <p:spPr>
            <a:xfrm>
              <a:off x="14321589" y="7174355"/>
              <a:ext cx="6513192" cy="128880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!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435;p3">
              <a:extLst>
                <a:ext uri="{FF2B5EF4-FFF2-40B4-BE49-F238E27FC236}">
                  <a16:creationId xmlns:a16="http://schemas.microsoft.com/office/drawing/2014/main" id="{59B15B36-DA35-4719-BB51-88A3C8FF720D}"/>
                </a:ext>
              </a:extLst>
            </p:cNvPr>
            <p:cNvSpPr/>
            <p:nvPr/>
          </p:nvSpPr>
          <p:spPr>
            <a:xfrm>
              <a:off x="13753745" y="7371414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441;p3">
            <a:extLst>
              <a:ext uri="{FF2B5EF4-FFF2-40B4-BE49-F238E27FC236}">
                <a16:creationId xmlns:a16="http://schemas.microsoft.com/office/drawing/2014/main" id="{195AAF5B-27C6-471C-89CE-F5D4C0BF9F56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119" name="Google Shape;442;p3">
              <a:extLst>
                <a:ext uri="{FF2B5EF4-FFF2-40B4-BE49-F238E27FC236}">
                  <a16:creationId xmlns:a16="http://schemas.microsoft.com/office/drawing/2014/main" id="{9FD63781-CE99-4832-A564-93868EA05F0A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mệnh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20" name="Google Shape;444;p3">
              <a:extLst>
                <a:ext uri="{FF2B5EF4-FFF2-40B4-BE49-F238E27FC236}">
                  <a16:creationId xmlns:a16="http://schemas.microsoft.com/office/drawing/2014/main" id="{88ECDDD0-2A12-408F-BADB-72087A4240A5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21" name="Google Shape;445;p3">
                <a:extLst>
                  <a:ext uri="{FF2B5EF4-FFF2-40B4-BE49-F238E27FC236}">
                    <a16:creationId xmlns:a16="http://schemas.microsoft.com/office/drawing/2014/main" id="{AAC42852-1DEA-4D4C-9A0A-A820DEA80DAA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123" name="Google Shape;446;p3">
                  <a:extLst>
                    <a:ext uri="{FF2B5EF4-FFF2-40B4-BE49-F238E27FC236}">
                      <a16:creationId xmlns:a16="http://schemas.microsoft.com/office/drawing/2014/main" id="{E314BF7C-F33B-47C2-9AE5-BFADAF1F5057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4" name="Google Shape;447;p3">
                  <a:extLst>
                    <a:ext uri="{FF2B5EF4-FFF2-40B4-BE49-F238E27FC236}">
                      <a16:creationId xmlns:a16="http://schemas.microsoft.com/office/drawing/2014/main" id="{EEC56178-8E63-46C5-A668-FB179F0DEF9E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1.17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2" name="Google Shape;448;p3">
                <a:extLst>
                  <a:ext uri="{FF2B5EF4-FFF2-40B4-BE49-F238E27FC236}">
                    <a16:creationId xmlns:a16="http://schemas.microsoft.com/office/drawing/2014/main" id="{6764545D-2952-48E5-9963-DAB60CFEEF27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29" name="Google Shape;421;p3">
            <a:extLst>
              <a:ext uri="{FF2B5EF4-FFF2-40B4-BE49-F238E27FC236}">
                <a16:creationId xmlns:a16="http://schemas.microsoft.com/office/drawing/2014/main" id="{180BD45F-A025-4EC1-80BE-A35CA6A93743}"/>
              </a:ext>
            </a:extLst>
          </p:cNvPr>
          <p:cNvGrpSpPr/>
          <p:nvPr/>
        </p:nvGrpSpPr>
        <p:grpSpPr>
          <a:xfrm>
            <a:off x="618" y="9220198"/>
            <a:ext cx="24151964" cy="4114801"/>
            <a:chOff x="48567" y="4381500"/>
            <a:chExt cx="24156332" cy="6469537"/>
          </a:xfrm>
        </p:grpSpPr>
        <p:sp>
          <p:nvSpPr>
            <p:cNvPr id="130" name="Google Shape;422;p3">
              <a:extLst>
                <a:ext uri="{FF2B5EF4-FFF2-40B4-BE49-F238E27FC236}">
                  <a16:creationId xmlns:a16="http://schemas.microsoft.com/office/drawing/2014/main" id="{E952E64C-C562-4C4E-A38D-4ED390069C25}"/>
                </a:ext>
              </a:extLst>
            </p:cNvPr>
            <p:cNvSpPr/>
            <p:nvPr/>
          </p:nvSpPr>
          <p:spPr>
            <a:xfrm>
              <a:off x="430501" y="4976432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!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thán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nên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mệnh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" name="Google Shape;423;p3">
              <a:extLst>
                <a:ext uri="{FF2B5EF4-FFF2-40B4-BE49-F238E27FC236}">
                  <a16:creationId xmlns:a16="http://schemas.microsoft.com/office/drawing/2014/main" id="{33CFF02F-DB2D-4AC4-882E-40486EE16AE4}"/>
                </a:ext>
              </a:extLst>
            </p:cNvPr>
            <p:cNvGrpSpPr/>
            <p:nvPr/>
          </p:nvGrpSpPr>
          <p:grpSpPr>
            <a:xfrm>
              <a:off x="48567" y="4381500"/>
              <a:ext cx="4171259" cy="1096219"/>
              <a:chOff x="410517" y="4648200"/>
              <a:chExt cx="4171259" cy="1096219"/>
            </a:xfrm>
          </p:grpSpPr>
          <p:sp>
            <p:nvSpPr>
              <p:cNvPr id="132" name="Google Shape;424;p3">
                <a:extLst>
                  <a:ext uri="{FF2B5EF4-FFF2-40B4-BE49-F238E27FC236}">
                    <a16:creationId xmlns:a16="http://schemas.microsoft.com/office/drawing/2014/main" id="{96C0EAE0-FDFE-4981-B836-C3F3A57AB12F}"/>
                  </a:ext>
                </a:extLst>
              </p:cNvPr>
              <p:cNvSpPr/>
              <p:nvPr/>
            </p:nvSpPr>
            <p:spPr>
              <a:xfrm rot="5400000" flipH="1">
                <a:off x="2480021" y="3642663"/>
                <a:ext cx="1079470" cy="3124041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425;p3">
                <a:extLst>
                  <a:ext uri="{FF2B5EF4-FFF2-40B4-BE49-F238E27FC236}">
                    <a16:creationId xmlns:a16="http://schemas.microsoft.com/office/drawing/2014/main" id="{83F59A30-3A6C-4AC4-8565-DD0AFBCC9A9B}"/>
                  </a:ext>
                </a:extLst>
              </p:cNvPr>
              <p:cNvSpPr txBox="1"/>
              <p:nvPr/>
            </p:nvSpPr>
            <p:spPr>
              <a:xfrm>
                <a:off x="1315266" y="4758318"/>
                <a:ext cx="2743697" cy="919330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32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32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32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134" name="Google Shape;426;p3">
                <a:extLst>
                  <a:ext uri="{FF2B5EF4-FFF2-40B4-BE49-F238E27FC236}">
                    <a16:creationId xmlns:a16="http://schemas.microsoft.com/office/drawing/2014/main" id="{99AAAD14-22F1-42CD-9533-A0B39D3CF1DB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sp>
        <p:nvSpPr>
          <p:cNvPr id="144" name="Google Shape;436;p3">
            <a:extLst>
              <a:ext uri="{FF2B5EF4-FFF2-40B4-BE49-F238E27FC236}">
                <a16:creationId xmlns:a16="http://schemas.microsoft.com/office/drawing/2014/main" id="{D84B1A43-8220-4639-9A68-C2B61A71CC97}"/>
              </a:ext>
            </a:extLst>
          </p:cNvPr>
          <p:cNvSpPr/>
          <p:nvPr/>
        </p:nvSpPr>
        <p:spPr>
          <a:xfrm>
            <a:off x="13766601" y="739096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769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E77F56-94F1-4B64-A518-4974649D89E1}"/>
              </a:ext>
            </a:extLst>
          </p:cNvPr>
          <p:cNvGrpSpPr/>
          <p:nvPr/>
        </p:nvGrpSpPr>
        <p:grpSpPr>
          <a:xfrm>
            <a:off x="506540" y="5341594"/>
            <a:ext cx="23370920" cy="3069646"/>
            <a:chOff x="506540" y="5341594"/>
            <a:chExt cx="23370920" cy="3069646"/>
          </a:xfrm>
        </p:grpSpPr>
        <p:sp>
          <p:nvSpPr>
            <p:cNvPr id="34" name="Google Shape;428;p3">
              <a:extLst>
                <a:ext uri="{FF2B5EF4-FFF2-40B4-BE49-F238E27FC236}">
                  <a16:creationId xmlns:a16="http://schemas.microsoft.com/office/drawing/2014/main" id="{8713FB95-A1C3-4EA8-B072-795A2419CF51}"/>
                </a:ext>
              </a:extLst>
            </p:cNvPr>
            <p:cNvSpPr/>
            <p:nvPr/>
          </p:nvSpPr>
          <p:spPr>
            <a:xfrm>
              <a:off x="14079805" y="5348866"/>
              <a:ext cx="9797655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  Hai tam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cần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đủ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vi-VN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429;p3">
              <a:extLst>
                <a:ext uri="{FF2B5EF4-FFF2-40B4-BE49-F238E27FC236}">
                  <a16:creationId xmlns:a16="http://schemas.microsoft.com/office/drawing/2014/main" id="{B8B5A711-A0F5-48A0-BBEF-1B9A9FB9C029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30;p3">
              <a:extLst>
                <a:ext uri="{FF2B5EF4-FFF2-40B4-BE49-F238E27FC236}">
                  <a16:creationId xmlns:a16="http://schemas.microsoft.com/office/drawing/2014/main" id="{127A8F27-4B5A-4E0A-80A2-C6092B15777C}"/>
                </a:ext>
              </a:extLst>
            </p:cNvPr>
            <p:cNvSpPr/>
            <p:nvPr/>
          </p:nvSpPr>
          <p:spPr>
            <a:xfrm>
              <a:off x="1112804" y="5341594"/>
              <a:ext cx="1107919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Hai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431;p3">
              <a:extLst>
                <a:ext uri="{FF2B5EF4-FFF2-40B4-BE49-F238E27FC236}">
                  <a16:creationId xmlns:a16="http://schemas.microsoft.com/office/drawing/2014/main" id="{D5556593-1445-4D71-9A48-FB01404C3F8D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32;p3">
              <a:extLst>
                <a:ext uri="{FF2B5EF4-FFF2-40B4-BE49-F238E27FC236}">
                  <a16:creationId xmlns:a16="http://schemas.microsoft.com/office/drawing/2014/main" id="{3973D3D7-690E-47F5-A50D-816849671749}"/>
                </a:ext>
              </a:extLst>
            </p:cNvPr>
            <p:cNvSpPr/>
            <p:nvPr/>
          </p:nvSpPr>
          <p:spPr>
            <a:xfrm>
              <a:off x="1119024" y="7176927"/>
              <a:ext cx="1107297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Hai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đủ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433;p3">
              <a:extLst>
                <a:ext uri="{FF2B5EF4-FFF2-40B4-BE49-F238E27FC236}">
                  <a16:creationId xmlns:a16="http://schemas.microsoft.com/office/drawing/2014/main" id="{1D7B2991-1B84-4229-95CD-0733B137338D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>
              <a:extLst>
                <a:ext uri="{FF2B5EF4-FFF2-40B4-BE49-F238E27FC236}">
                  <a16:creationId xmlns:a16="http://schemas.microsoft.com/office/drawing/2014/main" id="{06568777-70C8-4E01-87D9-282D682F0FEE}"/>
                </a:ext>
              </a:extLst>
            </p:cNvPr>
            <p:cNvSpPr/>
            <p:nvPr/>
          </p:nvSpPr>
          <p:spPr>
            <a:xfrm>
              <a:off x="14079805" y="7132822"/>
              <a:ext cx="9774200" cy="12389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Hai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đủ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435;p3">
              <a:extLst>
                <a:ext uri="{FF2B5EF4-FFF2-40B4-BE49-F238E27FC236}">
                  <a16:creationId xmlns:a16="http://schemas.microsoft.com/office/drawing/2014/main" id="{ADA0CD06-F48A-41F5-B0C9-73DE0EC3C6F8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41;p3">
            <a:extLst>
              <a:ext uri="{FF2B5EF4-FFF2-40B4-BE49-F238E27FC236}">
                <a16:creationId xmlns:a16="http://schemas.microsoft.com/office/drawing/2014/main" id="{30A1F122-79F9-4570-BA0F-296C13867CCF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43" name="Google Shape;442;p3">
              <a:extLst>
                <a:ext uri="{FF2B5EF4-FFF2-40B4-BE49-F238E27FC236}">
                  <a16:creationId xmlns:a16="http://schemas.microsoft.com/office/drawing/2014/main" id="{315F9580-9774-4E86-B9B3-06682F0599FC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Cho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định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lý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“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Nếu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tam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giác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thì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diện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chúng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”.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Mệnh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đây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đúng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4000" b="1" dirty="0"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" name="Google Shape;444;p3">
              <a:extLst>
                <a:ext uri="{FF2B5EF4-FFF2-40B4-BE49-F238E27FC236}">
                  <a16:creationId xmlns:a16="http://schemas.microsoft.com/office/drawing/2014/main" id="{49670DEE-F381-4FE3-9111-B9112CE5261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5" name="Google Shape;445;p3">
                <a:extLst>
                  <a:ext uri="{FF2B5EF4-FFF2-40B4-BE49-F238E27FC236}">
                    <a16:creationId xmlns:a16="http://schemas.microsoft.com/office/drawing/2014/main" id="{C5A682D3-6903-4D85-807B-4FBBD741A2CD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7" name="Google Shape;446;p3">
                  <a:extLst>
                    <a:ext uri="{FF2B5EF4-FFF2-40B4-BE49-F238E27FC236}">
                      <a16:creationId xmlns:a16="http://schemas.microsoft.com/office/drawing/2014/main" id="{D83837A7-D74A-4EA0-B017-7C66EB8E5B6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8" name="Google Shape;447;p3">
                  <a:extLst>
                    <a:ext uri="{FF2B5EF4-FFF2-40B4-BE49-F238E27FC236}">
                      <a16:creationId xmlns:a16="http://schemas.microsoft.com/office/drawing/2014/main" id="{CD3238FE-BA34-4B27-A7F0-7C6684DEBF44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1.18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6" name="Google Shape;448;p3">
                <a:extLst>
                  <a:ext uri="{FF2B5EF4-FFF2-40B4-BE49-F238E27FC236}">
                    <a16:creationId xmlns:a16="http://schemas.microsoft.com/office/drawing/2014/main" id="{6C88F88C-B4E9-453E-8E93-D193F7D31C4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9" name="Google Shape;421;p3">
            <a:extLst>
              <a:ext uri="{FF2B5EF4-FFF2-40B4-BE49-F238E27FC236}">
                <a16:creationId xmlns:a16="http://schemas.microsoft.com/office/drawing/2014/main" id="{E9FDD852-1464-49B5-BC24-3F31DD526640}"/>
              </a:ext>
            </a:extLst>
          </p:cNvPr>
          <p:cNvGrpSpPr/>
          <p:nvPr/>
        </p:nvGrpSpPr>
        <p:grpSpPr>
          <a:xfrm>
            <a:off x="618" y="8769406"/>
            <a:ext cx="24151964" cy="4565595"/>
            <a:chOff x="48567" y="4381499"/>
            <a:chExt cx="24156332" cy="6469538"/>
          </a:xfrm>
        </p:grpSpPr>
        <p:sp>
          <p:nvSpPr>
            <p:cNvPr id="50" name="Google Shape;422;p3">
              <a:extLst>
                <a:ext uri="{FF2B5EF4-FFF2-40B4-BE49-F238E27FC236}">
                  <a16:creationId xmlns:a16="http://schemas.microsoft.com/office/drawing/2014/main" id="{7180C9FF-3293-4B05-B5CC-A763292FB352}"/>
                </a:ext>
              </a:extLst>
            </p:cNvPr>
            <p:cNvSpPr/>
            <p:nvPr/>
          </p:nvSpPr>
          <p:spPr>
            <a:xfrm>
              <a:off x="430501" y="4976432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lý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ta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“Hai tam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đủ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Google Shape;423;p3">
              <a:extLst>
                <a:ext uri="{FF2B5EF4-FFF2-40B4-BE49-F238E27FC236}">
                  <a16:creationId xmlns:a16="http://schemas.microsoft.com/office/drawing/2014/main" id="{E43F8A06-397B-4113-B8DB-95710D3EE70A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</p:grpSpPr>
          <p:sp>
            <p:nvSpPr>
              <p:cNvPr id="52" name="Google Shape;424;p3">
                <a:extLst>
                  <a:ext uri="{FF2B5EF4-FFF2-40B4-BE49-F238E27FC236}">
                    <a16:creationId xmlns:a16="http://schemas.microsoft.com/office/drawing/2014/main" id="{5AD46226-B90F-4443-9998-BC9FCDB410A8}"/>
                  </a:ext>
                </a:extLst>
              </p:cNvPr>
              <p:cNvSpPr/>
              <p:nvPr/>
            </p:nvSpPr>
            <p:spPr>
              <a:xfrm rot="5400000" flipH="1">
                <a:off x="2364518" y="3689733"/>
                <a:ext cx="1079474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25;p3">
                <a:extLst>
                  <a:ext uri="{FF2B5EF4-FFF2-40B4-BE49-F238E27FC236}">
                    <a16:creationId xmlns:a16="http://schemas.microsoft.com/office/drawing/2014/main" id="{72FCC6EF-BC92-4E3E-A234-0343876C750D}"/>
                  </a:ext>
                </a:extLst>
              </p:cNvPr>
              <p:cNvSpPr txBox="1"/>
              <p:nvPr/>
            </p:nvSpPr>
            <p:spPr>
              <a:xfrm>
                <a:off x="1345108" y="4785240"/>
                <a:ext cx="2872840" cy="915783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3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3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" name="Google Shape;426;p3">
                <a:extLst>
                  <a:ext uri="{FF2B5EF4-FFF2-40B4-BE49-F238E27FC236}">
                    <a16:creationId xmlns:a16="http://schemas.microsoft.com/office/drawing/2014/main" id="{B0E1209D-2841-4B7A-A37B-659FEA143A3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5" name="Google Shape;436;p3">
            <a:extLst>
              <a:ext uri="{FF2B5EF4-FFF2-40B4-BE49-F238E27FC236}">
                <a16:creationId xmlns:a16="http://schemas.microsoft.com/office/drawing/2014/main" id="{66A4F212-AA5A-49B7-B327-FEEA86198C5F}"/>
              </a:ext>
            </a:extLst>
          </p:cNvPr>
          <p:cNvSpPr/>
          <p:nvPr/>
        </p:nvSpPr>
        <p:spPr>
          <a:xfrm>
            <a:off x="13578193" y="726518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62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F0DA71-7CE2-4DDA-8337-2D83B5FD892B}"/>
              </a:ext>
            </a:extLst>
          </p:cNvPr>
          <p:cNvGrpSpPr/>
          <p:nvPr/>
        </p:nvGrpSpPr>
        <p:grpSpPr>
          <a:xfrm>
            <a:off x="506540" y="5341594"/>
            <a:ext cx="23370920" cy="3069646"/>
            <a:chOff x="506540" y="5341594"/>
            <a:chExt cx="23370920" cy="3069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Google Shape;428;p3">
                  <a:extLst>
                    <a:ext uri="{FF2B5EF4-FFF2-40B4-BE49-F238E27FC236}">
                      <a16:creationId xmlns:a16="http://schemas.microsoft.com/office/drawing/2014/main" id="{E6F5A320-8EA4-4DF7-93C2-6CA432B4CD5E}"/>
                    </a:ext>
                  </a:extLst>
                </p:cNvPr>
                <p:cNvSpPr/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blipFill>
                  <a:blip r:embed="rId3"/>
                  <a:stretch>
                    <a:fillRect b="-8252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:a16="http://schemas.microsoft.com/office/drawing/2014/main" id="{2256D310-DA02-4A17-BC9C-CA89728F4184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430;p3">
                  <a:extLst>
                    <a:ext uri="{FF2B5EF4-FFF2-40B4-BE49-F238E27FC236}">
                      <a16:creationId xmlns:a16="http://schemas.microsoft.com/office/drawing/2014/main" id="{2D56EECE-B8DB-4D58-A1EC-2ECBE791AFAA}"/>
                    </a:ext>
                  </a:extLst>
                </p:cNvPr>
                <p:cNvSpPr/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blipFill>
                  <a:blip r:embed="rId4"/>
                  <a:stretch>
                    <a:fillRect b="-8252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:a16="http://schemas.microsoft.com/office/drawing/2014/main" id="{E9047631-A91F-48CD-96A9-FFB0B839E89E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DA118356-BA5B-4D28-A038-2BC40BF21A77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DA118356-BA5B-4D28-A038-2BC40BF21A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:a16="http://schemas.microsoft.com/office/drawing/2014/main" id="{F94B00AE-6253-40FB-8305-C231EFCBA348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Google Shape;434;p3">
                  <a:extLst>
                    <a:ext uri="{FF2B5EF4-FFF2-40B4-BE49-F238E27FC236}">
                      <a16:creationId xmlns:a16="http://schemas.microsoft.com/office/drawing/2014/main" id="{E5D1AC95-42DC-4DF2-99E8-0E5B47F44754}"/>
                    </a:ext>
                  </a:extLst>
                </p:cNvPr>
                <p:cNvSpPr/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ℝ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blipFill>
                  <a:blip r:embed="rId6"/>
                  <a:stretch>
                    <a:fillRect b="-8252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:a16="http://schemas.microsoft.com/office/drawing/2014/main" id="{F2BCD332-8874-4DCD-9F61-414BC58C97A0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680EEDC5-FFB7-428D-9863-FC7F8D0AE243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3B4EB045-0A55-4142-87B5-2168B1A25538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Mệnh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đây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đúng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5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04D0C2D9-2D03-4779-9946-13D27F62CF09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CDD50141-A97F-452F-BE2E-D580DD843175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BA3F3679-26AF-4980-8ED7-A0ED9C14586C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B72D0ACE-9285-4580-AE24-B2DA14AEA348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1.19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25431D01-FD2F-490A-80DB-D8273B9D64A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7" name="Google Shape;421;p3">
            <a:extLst>
              <a:ext uri="{FF2B5EF4-FFF2-40B4-BE49-F238E27FC236}">
                <a16:creationId xmlns:a16="http://schemas.microsoft.com/office/drawing/2014/main" id="{BD24A9D1-D4D1-4803-8A4C-727BCF9AFA0F}"/>
              </a:ext>
            </a:extLst>
          </p:cNvPr>
          <p:cNvGrpSpPr/>
          <p:nvPr/>
        </p:nvGrpSpPr>
        <p:grpSpPr>
          <a:xfrm>
            <a:off x="618" y="8906423"/>
            <a:ext cx="24151964" cy="4428578"/>
            <a:chOff x="48567" y="3888162"/>
            <a:chExt cx="24156332" cy="69628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6BCD0B42-4FDC-4371-A211-88D08FEC1064}"/>
                    </a:ext>
                  </a:extLst>
                </p:cNvPr>
                <p:cNvSpPr/>
                <p:nvPr/>
              </p:nvSpPr>
              <p:spPr>
                <a:xfrm>
                  <a:off x="430501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endParaRPr lang="vi-VN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6BCD0B42-4FDC-4371-A211-88D08FEC10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01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:a16="http://schemas.microsoft.com/office/drawing/2014/main" id="{41F870F9-A7E1-4C76-902C-FA56DB11D906}"/>
                </a:ext>
              </a:extLst>
            </p:cNvPr>
            <p:cNvGrpSpPr/>
            <p:nvPr/>
          </p:nvGrpSpPr>
          <p:grpSpPr>
            <a:xfrm>
              <a:off x="48567" y="3888162"/>
              <a:ext cx="3991939" cy="1572811"/>
              <a:chOff x="410517" y="4154862"/>
              <a:chExt cx="3991939" cy="1572811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:a16="http://schemas.microsoft.com/office/drawing/2014/main" id="{AEEBAC07-CA3F-48C3-9BBF-FB361375C2A3}"/>
                  </a:ext>
                </a:extLst>
              </p:cNvPr>
              <p:cNvSpPr/>
              <p:nvPr/>
            </p:nvSpPr>
            <p:spPr>
              <a:xfrm rot="5400000" flipH="1">
                <a:off x="2199505" y="3411588"/>
                <a:ext cx="1409498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:a16="http://schemas.microsoft.com/office/drawing/2014/main" id="{E9888B32-3DFB-4BAA-BED6-CC3E2916A1A4}"/>
                  </a:ext>
                </a:extLst>
              </p:cNvPr>
              <p:cNvSpPr txBox="1"/>
              <p:nvPr/>
            </p:nvSpPr>
            <p:spPr>
              <a:xfrm>
                <a:off x="1448777" y="4324539"/>
                <a:ext cx="2872840" cy="111289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0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0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0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0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:a16="http://schemas.microsoft.com/office/drawing/2014/main" id="{73651172-0ADF-4F6F-AB63-D78D958D1F4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154862"/>
                <a:ext cx="1058947" cy="157281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:a16="http://schemas.microsoft.com/office/drawing/2014/main" id="{7DFC0895-8F6A-470F-9D50-7D432A57C345}"/>
              </a:ext>
            </a:extLst>
          </p:cNvPr>
          <p:cNvSpPr/>
          <p:nvPr/>
        </p:nvSpPr>
        <p:spPr>
          <a:xfrm>
            <a:off x="13578193" y="7204673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84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oogle Shape;427;p3">
            <a:extLst>
              <a:ext uri="{FF2B5EF4-FFF2-40B4-BE49-F238E27FC236}">
                <a16:creationId xmlns:a16="http://schemas.microsoft.com/office/drawing/2014/main" id="{3B08940C-512F-4295-9512-D4795626EC88}"/>
              </a:ext>
            </a:extLst>
          </p:cNvPr>
          <p:cNvGrpSpPr/>
          <p:nvPr/>
        </p:nvGrpSpPr>
        <p:grpSpPr>
          <a:xfrm>
            <a:off x="506540" y="5256240"/>
            <a:ext cx="23612703" cy="1370088"/>
            <a:chOff x="241306" y="1268432"/>
            <a:chExt cx="11316104" cy="685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Google Shape;428;p3">
                  <a:extLst>
                    <a:ext uri="{FF2B5EF4-FFF2-40B4-BE49-F238E27FC236}">
                      <a16:creationId xmlns:a16="http://schemas.microsoft.com/office/drawing/2014/main" id="{909FAC14-079C-4E2E-B43F-6A40754910DC}"/>
                    </a:ext>
                  </a:extLst>
                </p:cNvPr>
                <p:cNvSpPr/>
                <p:nvPr/>
              </p:nvSpPr>
              <p:spPr>
                <a:xfrm>
                  <a:off x="2883470" y="1309190"/>
                  <a:ext cx="1971815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470" y="1309190"/>
                  <a:ext cx="197181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:a16="http://schemas.microsoft.com/office/drawing/2014/main" id="{39CC1BA1-43E4-406A-986B-E90A74BDE30E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430;p3">
                  <a:extLst>
                    <a:ext uri="{FF2B5EF4-FFF2-40B4-BE49-F238E27FC236}">
                      <a16:creationId xmlns:a16="http://schemas.microsoft.com/office/drawing/2014/main" id="{225191F6-0E49-42A5-8D8E-C7447DAD82F8}"/>
                    </a:ext>
                  </a:extLst>
                </p:cNvPr>
                <p:cNvSpPr/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:a16="http://schemas.microsoft.com/office/drawing/2014/main" id="{5159AEE0-3068-470B-9B0D-E1FC20427DED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EBB4C231-4A3C-4AD5-9FAC-4806DAC8DAB8}"/>
                    </a:ext>
                  </a:extLst>
                </p:cNvPr>
                <p:cNvSpPr/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:a16="http://schemas.microsoft.com/office/drawing/2014/main" id="{87138494-FE7F-4EC1-9879-3624A63EC2B4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Google Shape;434;p3">
                  <a:extLst>
                    <a:ext uri="{FF2B5EF4-FFF2-40B4-BE49-F238E27FC236}">
                      <a16:creationId xmlns:a16="http://schemas.microsoft.com/office/drawing/2014/main" id="{37955CF5-6D43-4289-98C7-78EDEC999CF3}"/>
                    </a:ext>
                  </a:extLst>
                </p:cNvPr>
                <p:cNvSpPr/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oMath>
                    </m:oMathPara>
                  </a14:m>
                  <a:endParaRPr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:a16="http://schemas.microsoft.com/office/drawing/2014/main" id="{FED09EFC-02D6-4E3E-A3DE-001DFF881B63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70E2292-0923-4185-A75C-4AB3D8134D2C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Google Shape;442;p3">
                  <a:extLst>
                    <a:ext uri="{FF2B5EF4-FFF2-40B4-BE49-F238E27FC236}">
                      <a16:creationId xmlns:a16="http://schemas.microsoft.com/office/drawing/2014/main" id="{F6618849-DE94-42F6-867B-AAC3C9AE343F}"/>
                    </a:ext>
                  </a:extLst>
                </p:cNvPr>
                <p:cNvSpPr/>
                <p:nvPr/>
              </p:nvSpPr>
              <p:spPr>
                <a:xfrm>
                  <a:off x="1272210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solidFill>
                  <a:srgbClr val="FEEBB0"/>
                </a:solid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5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ar-AE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bao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nhiêu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con?</a:t>
                  </a:r>
                </a:p>
              </p:txBody>
            </p:sp>
          </mc:Choice>
          <mc:Fallback xmlns="">
            <p:sp>
              <p:nvSpPr>
                <p:cNvPr id="442" name="Google Shape;44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CDBDAC8D-3C96-40E6-982D-43DE1942475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5E5843C-C829-431E-BC8C-12426152BF6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8EDF442A-8091-48A5-AD3C-AEE9E5EC6846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0D98175C-DB2D-41AD-8DD5-40ED3C1908BD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1.20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811CBBD-102F-4189-86B9-4956FDE60815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7" name="Google Shape;421;p3">
            <a:extLst>
              <a:ext uri="{FF2B5EF4-FFF2-40B4-BE49-F238E27FC236}">
                <a16:creationId xmlns:a16="http://schemas.microsoft.com/office/drawing/2014/main" id="{2FE3989D-55AE-42B9-9740-6508AA0C3573}"/>
              </a:ext>
            </a:extLst>
          </p:cNvPr>
          <p:cNvGrpSpPr/>
          <p:nvPr/>
        </p:nvGrpSpPr>
        <p:grpSpPr>
          <a:xfrm>
            <a:off x="0" y="7097878"/>
            <a:ext cx="24077613" cy="6280052"/>
            <a:chOff x="48567" y="4381500"/>
            <a:chExt cx="24081967" cy="7083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C68F28F9-A4A9-4B88-86EF-02FA0CB5D457}"/>
                    </a:ext>
                  </a:extLst>
                </p:cNvPr>
                <p:cNvSpPr/>
                <p:nvPr/>
              </p:nvSpPr>
              <p:spPr>
                <a:xfrm>
                  <a:off x="356136" y="5026862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Ta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d>
                        <m:dPr>
                          <m:ctrlPr>
                            <a:rPr lang="vi-VN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a14:m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con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a14:m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endParaRPr sz="54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8" name="Google Shape;422;p3">
                  <a:extLst>
                    <a:ext uri="{FF2B5EF4-FFF2-40B4-BE49-F238E27FC236}">
                      <a16:creationId xmlns:a16="http://schemas.microsoft.com/office/drawing/2014/main" id="{C95FE64E-3AB1-458C-8559-41BB16CC6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36" y="5026862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:a16="http://schemas.microsoft.com/office/drawing/2014/main" id="{B9F3C348-14A1-4809-8701-20B3CDF31626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:a16="http://schemas.microsoft.com/office/drawing/2014/main" id="{F3B55DFD-761D-48FC-866F-3EF5EE87F4E8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:a16="http://schemas.microsoft.com/office/drawing/2014/main" id="{47CB462F-F43C-4491-A7A7-E0BE733CD55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:a16="http://schemas.microsoft.com/office/drawing/2014/main" id="{3C83626A-2F1B-4F74-98E8-506C94A95AC1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:a16="http://schemas.microsoft.com/office/drawing/2014/main" id="{2B8EB13A-3896-47A3-8522-ED761342931E}"/>
              </a:ext>
            </a:extLst>
          </p:cNvPr>
          <p:cNvSpPr/>
          <p:nvPr/>
        </p:nvSpPr>
        <p:spPr>
          <a:xfrm>
            <a:off x="11068963" y="548993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647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oogle Shape;427;p3">
            <a:extLst>
              <a:ext uri="{FF2B5EF4-FFF2-40B4-BE49-F238E27FC236}">
                <a16:creationId xmlns:a16="http://schemas.microsoft.com/office/drawing/2014/main" id="{1C0F8A39-C02F-48B4-8281-40854ACE9666}"/>
              </a:ext>
            </a:extLst>
          </p:cNvPr>
          <p:cNvGrpSpPr/>
          <p:nvPr/>
        </p:nvGrpSpPr>
        <p:grpSpPr>
          <a:xfrm>
            <a:off x="382483" y="8182321"/>
            <a:ext cx="23612703" cy="1370088"/>
            <a:chOff x="241306" y="1268432"/>
            <a:chExt cx="11316104" cy="685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Google Shape;428;p3">
                  <a:extLst>
                    <a:ext uri="{FF2B5EF4-FFF2-40B4-BE49-F238E27FC236}">
                      <a16:creationId xmlns:a16="http://schemas.microsoft.com/office/drawing/2014/main" id="{1EC64ED2-2D52-453B-8506-D334BFA4F321}"/>
                    </a:ext>
                  </a:extLst>
                </p:cNvPr>
                <p:cNvSpPr/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:a16="http://schemas.microsoft.com/office/drawing/2014/main" id="{3BFE2197-AFFE-47E9-A787-36B84EE47839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430;p3">
                  <a:extLst>
                    <a:ext uri="{FF2B5EF4-FFF2-40B4-BE49-F238E27FC236}">
                      <a16:creationId xmlns:a16="http://schemas.microsoft.com/office/drawing/2014/main" id="{A84C592D-6525-46FB-8A9B-7059177E11D6}"/>
                    </a:ext>
                  </a:extLst>
                </p:cNvPr>
                <p:cNvSpPr/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∩</m:t>
                        </m:r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:a16="http://schemas.microsoft.com/office/drawing/2014/main" id="{602C2774-89BC-4C3E-978B-AAA159AE2EC4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BC061562-618C-44CE-A485-D5CA40C91472}"/>
                    </a:ext>
                  </a:extLst>
                </p:cNvPr>
                <p:cNvSpPr/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∪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:a16="http://schemas.microsoft.com/office/drawing/2014/main" id="{9C9CDCB1-B145-4ACA-A6A3-275C1864A754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Google Shape;434;p3">
                  <a:extLst>
                    <a:ext uri="{FF2B5EF4-FFF2-40B4-BE49-F238E27FC236}">
                      <a16:creationId xmlns:a16="http://schemas.microsoft.com/office/drawing/2014/main" id="{56266C36-65E5-40B1-BB94-44D5ADD9C21E}"/>
                    </a:ext>
                  </a:extLst>
                </p:cNvPr>
                <p:cNvSpPr/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\</m:t>
                        </m:r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:a16="http://schemas.microsoft.com/office/drawing/2014/main" id="{E0B8857A-2D78-4956-B3EF-B1DB2409CE91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421;p3">
            <a:extLst>
              <a:ext uri="{FF2B5EF4-FFF2-40B4-BE49-F238E27FC236}">
                <a16:creationId xmlns:a16="http://schemas.microsoft.com/office/drawing/2014/main" id="{AF29DF79-97AC-4FD8-909A-BF6DF1D3DBD4}"/>
              </a:ext>
            </a:extLst>
          </p:cNvPr>
          <p:cNvGrpSpPr/>
          <p:nvPr/>
        </p:nvGrpSpPr>
        <p:grpSpPr>
          <a:xfrm>
            <a:off x="63819" y="10159976"/>
            <a:ext cx="24075438" cy="2972076"/>
            <a:chOff x="48567" y="4381499"/>
            <a:chExt cx="24079792" cy="70545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D1132EC3-80FD-43C1-9DF3-0F7BF7FD20E5}"/>
                    </a:ext>
                  </a:extLst>
                </p:cNvPr>
                <p:cNvSpPr/>
                <p:nvPr/>
              </p:nvSpPr>
              <p:spPr>
                <a:xfrm>
                  <a:off x="353961" y="4997566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xám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chung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nên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6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endParaRPr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8" name="Google Shape;422;p3">
                  <a:extLst>
                    <a:ext uri="{FF2B5EF4-FFF2-40B4-BE49-F238E27FC236}">
                      <a16:creationId xmlns:a16="http://schemas.microsoft.com/office/drawing/2014/main" id="{C95FE64E-3AB1-458C-8559-41BB16CC6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961" y="4997566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:a16="http://schemas.microsoft.com/office/drawing/2014/main" id="{04CA6B19-61F4-458C-A03A-FA8CCD585FFE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927563"/>
              <a:chOff x="410517" y="4648199"/>
              <a:chExt cx="3991940" cy="1927563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:a16="http://schemas.microsoft.com/office/drawing/2014/main" id="{B4397B9A-AEC8-4A27-9F50-DA57E909C02B}"/>
                  </a:ext>
                </a:extLst>
              </p:cNvPr>
              <p:cNvSpPr/>
              <p:nvPr/>
            </p:nvSpPr>
            <p:spPr>
              <a:xfrm rot="5400000" flipH="1">
                <a:off x="2009328" y="4182633"/>
                <a:ext cx="1789853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:a16="http://schemas.microsoft.com/office/drawing/2014/main" id="{E9012B46-A292-4971-8DBA-B16F4D7BBAEC}"/>
                  </a:ext>
                </a:extLst>
              </p:cNvPr>
              <p:cNvSpPr txBox="1"/>
              <p:nvPr/>
            </p:nvSpPr>
            <p:spPr>
              <a:xfrm>
                <a:off x="1421265" y="4976155"/>
                <a:ext cx="2872840" cy="1534007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3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3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:a16="http://schemas.microsoft.com/office/drawing/2014/main" id="{F5D290B7-FFCC-4AED-9671-37F327353E72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17950" t="14860" r="18922" b="25554"/>
              <a:stretch/>
            </p:blipFill>
            <p:spPr>
              <a:xfrm>
                <a:off x="410517" y="4648199"/>
                <a:ext cx="1058947" cy="19275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:a16="http://schemas.microsoft.com/office/drawing/2014/main" id="{98686AC5-8C5F-47DE-87E8-F7CF7AC9FFC3}"/>
              </a:ext>
            </a:extLst>
          </p:cNvPr>
          <p:cNvSpPr/>
          <p:nvPr/>
        </p:nvSpPr>
        <p:spPr>
          <a:xfrm>
            <a:off x="406225" y="8253062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47E6AB-494F-4BF1-85A1-D1036469B4B9}"/>
              </a:ext>
            </a:extLst>
          </p:cNvPr>
          <p:cNvGrpSpPr/>
          <p:nvPr/>
        </p:nvGrpSpPr>
        <p:grpSpPr>
          <a:xfrm>
            <a:off x="33339" y="2743945"/>
            <a:ext cx="24027041" cy="4976986"/>
            <a:chOff x="33339" y="2743945"/>
            <a:chExt cx="24027041" cy="4976986"/>
          </a:xfrm>
        </p:grpSpPr>
        <p:grpSp>
          <p:nvGrpSpPr>
            <p:cNvPr id="20" name="Google Shape;441;p3">
              <a:extLst>
                <a:ext uri="{FF2B5EF4-FFF2-40B4-BE49-F238E27FC236}">
                  <a16:creationId xmlns:a16="http://schemas.microsoft.com/office/drawing/2014/main" id="{00F2983F-AE6A-4615-8C7A-62E1008EA888}"/>
                </a:ext>
              </a:extLst>
            </p:cNvPr>
            <p:cNvGrpSpPr/>
            <p:nvPr/>
          </p:nvGrpSpPr>
          <p:grpSpPr>
            <a:xfrm>
              <a:off x="33339" y="2743945"/>
              <a:ext cx="24027041" cy="4976986"/>
              <a:chOff x="923003" y="3917552"/>
              <a:chExt cx="24031386" cy="4977885"/>
            </a:xfrm>
          </p:grpSpPr>
          <p:sp>
            <p:nvSpPr>
              <p:cNvPr id="21" name="Google Shape;442;p3">
                <a:extLst>
                  <a:ext uri="{FF2B5EF4-FFF2-40B4-BE49-F238E27FC236}">
                    <a16:creationId xmlns:a16="http://schemas.microsoft.com/office/drawing/2014/main" id="{273A2D60-4E8D-4351-B32A-70CAC97F7FA0}"/>
                  </a:ext>
                </a:extLst>
              </p:cNvPr>
              <p:cNvSpPr/>
              <p:nvPr/>
            </p:nvSpPr>
            <p:spPr>
              <a:xfrm>
                <a:off x="1213336" y="4515639"/>
                <a:ext cx="23741053" cy="4379798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just"/>
                <a:endParaRPr lang="vi-VN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Google Shape;444;p3">
                <a:extLst>
                  <a:ext uri="{FF2B5EF4-FFF2-40B4-BE49-F238E27FC236}">
                    <a16:creationId xmlns:a16="http://schemas.microsoft.com/office/drawing/2014/main" id="{DC0739F0-B021-44A0-B044-F5D42059A988}"/>
                  </a:ext>
                </a:extLst>
              </p:cNvPr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23" name="Google Shape;445;p3">
                  <a:extLst>
                    <a:ext uri="{FF2B5EF4-FFF2-40B4-BE49-F238E27FC236}">
                      <a16:creationId xmlns:a16="http://schemas.microsoft.com/office/drawing/2014/main" id="{271BF3DD-2BED-46E1-882F-44939BF32090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503060" cy="832104"/>
                  <a:chOff x="2028795" y="4418277"/>
                  <a:chExt cx="3503060" cy="832104"/>
                </a:xfrm>
              </p:grpSpPr>
              <p:sp>
                <p:nvSpPr>
                  <p:cNvPr id="25" name="Google Shape;446;p3">
                    <a:extLst>
                      <a:ext uri="{FF2B5EF4-FFF2-40B4-BE49-F238E27FC236}">
                        <a16:creationId xmlns:a16="http://schemas.microsoft.com/office/drawing/2014/main" id="{A8F0ED0A-0F03-4D5B-9EAB-2CA0B3CC7C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26" name="Google Shape;447;p3">
                    <a:extLst>
                      <a:ext uri="{FF2B5EF4-FFF2-40B4-BE49-F238E27FC236}">
                        <a16:creationId xmlns:a16="http://schemas.microsoft.com/office/drawing/2014/main" id="{96D97D96-E34B-4D58-B829-01E2506B24A6}"/>
                      </a:ext>
                    </a:extLst>
                  </p:cNvPr>
                  <p:cNvSpPr txBox="1"/>
                  <p:nvPr/>
                </p:nvSpPr>
                <p:spPr>
                  <a:xfrm>
                    <a:off x="2636458" y="4480054"/>
                    <a:ext cx="2420395" cy="64639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CÂU 1.21</a:t>
                    </a:r>
                    <a:endParaRPr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24" name="Google Shape;448;p3">
                  <a:extLst>
                    <a:ext uri="{FF2B5EF4-FFF2-40B4-BE49-F238E27FC236}">
                      <a16:creationId xmlns:a16="http://schemas.microsoft.com/office/drawing/2014/main" id="{2725683F-2F06-40A8-8ECF-3C65290833F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6B938B8-91D4-41B8-BE70-1A0817662FC7}"/>
                    </a:ext>
                  </a:extLst>
                </p:cNvPr>
                <p:cNvSpPr txBox="1"/>
                <p:nvPr/>
              </p:nvSpPr>
              <p:spPr>
                <a:xfrm>
                  <a:off x="940507" y="4071700"/>
                  <a:ext cx="12409714" cy="21236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,​​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minh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họa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Ven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xám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diễn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  <a:endPara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6B938B8-91D4-41B8-BE70-1A0817662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07" y="4071700"/>
                  <a:ext cx="12409714" cy="2123658"/>
                </a:xfrm>
                <a:prstGeom prst="rect">
                  <a:avLst/>
                </a:prstGeom>
                <a:blipFill>
                  <a:blip r:embed="rId12"/>
                  <a:stretch>
                    <a:fillRect l="-1965" t="-5747" r="-1965" b="-1321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24E5186-8B93-4069-9327-E1FE90198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154139" y="3755922"/>
              <a:ext cx="5714556" cy="3622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571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683EC29-1677-4539-8461-3CB0FF6944A3}"/>
              </a:ext>
            </a:extLst>
          </p:cNvPr>
          <p:cNvGrpSpPr/>
          <p:nvPr/>
        </p:nvGrpSpPr>
        <p:grpSpPr>
          <a:xfrm>
            <a:off x="397336" y="2804438"/>
            <a:ext cx="23377064" cy="5577562"/>
            <a:chOff x="397336" y="2804438"/>
            <a:chExt cx="23377064" cy="557756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176B0E5-2C7E-422E-A5AD-F207045692B6}"/>
                </a:ext>
              </a:extLst>
            </p:cNvPr>
            <p:cNvGrpSpPr/>
            <p:nvPr/>
          </p:nvGrpSpPr>
          <p:grpSpPr>
            <a:xfrm>
              <a:off x="397336" y="2804438"/>
              <a:ext cx="23377064" cy="4682335"/>
              <a:chOff x="907537" y="4133365"/>
              <a:chExt cx="23797756" cy="4031343"/>
            </a:xfrm>
          </p:grpSpPr>
          <p:sp>
            <p:nvSpPr>
              <p:cNvPr id="27" name="Rounded Rectangle 36">
                <a:extLst>
                  <a:ext uri="{FF2B5EF4-FFF2-40B4-BE49-F238E27FC236}">
                    <a16:creationId xmlns:a16="http://schemas.microsoft.com/office/drawing/2014/main" id="{FAC46E0F-570E-41DD-9D8E-5B910559AB81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1CD5526-627C-483D-8849-C4B5883BF6A9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497352E-F65C-4023-84F6-629608E4DBC6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31" name="Freeform 20">
                    <a:extLst>
                      <a:ext uri="{FF2B5EF4-FFF2-40B4-BE49-F238E27FC236}">
                        <a16:creationId xmlns:a16="http://schemas.microsoft.com/office/drawing/2014/main" id="{D5159126-B08C-4EBE-A294-AF80AE1907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08019C36-CC7B-4AB2-9E20-58B9B089CB51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1.22</a:t>
                    </a:r>
                  </a:p>
                </p:txBody>
              </p:sp>
            </p:grp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104F63A1-9A85-466E-AA7D-61D761DCF2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Content Placeholder 2">
                  <a:extLst>
                    <a:ext uri="{FF2B5EF4-FFF2-40B4-BE49-F238E27FC236}">
                      <a16:creationId xmlns:a16="http://schemas.microsoft.com/office/drawing/2014/main" id="{2219F83C-B4DC-413C-B4B1-829DC02018F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3564" y="3895594"/>
                  <a:ext cx="22949945" cy="44864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6600" dirty="0" err="1"/>
                    <a:t>Biểu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diễn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các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tập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hợp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sau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bằng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biểu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đồ</a:t>
                  </a:r>
                  <a:r>
                    <a:rPr lang="en-US" sz="6600" dirty="0"/>
                    <a:t> Ven:</a:t>
                  </a:r>
                </a:p>
                <a:p>
                  <a:pPr marL="0" indent="0">
                    <a:buNone/>
                  </a:pPr>
                  <a:r>
                    <a:rPr lang="en-US" sz="6600" dirty="0"/>
                    <a:t>a)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6600" dirty="0"/>
                    <a:t>.		b)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𝐿𝑎𝑛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𝐻𝑢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ê,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𝑇𝑟𝑎𝑛𝑔</m:t>
                          </m:r>
                        </m:e>
                      </m:d>
                    </m:oMath>
                  </a14:m>
                  <a:r>
                    <a:rPr lang="en-US" sz="6600" dirty="0"/>
                    <a:t>.</a:t>
                  </a:r>
                  <a:endParaRPr lang="vi-VN" sz="6600" dirty="0"/>
                </a:p>
                <a:p>
                  <a:endParaRPr lang="vi-VN" dirty="0"/>
                </a:p>
              </p:txBody>
            </p:sp>
          </mc:Choice>
          <mc:Fallback>
            <p:sp>
              <p:nvSpPr>
                <p:cNvPr id="33" name="Content Placeholder 2">
                  <a:extLst>
                    <a:ext uri="{FF2B5EF4-FFF2-40B4-BE49-F238E27FC236}">
                      <a16:creationId xmlns:a16="http://schemas.microsoft.com/office/drawing/2014/main" id="{2219F83C-B4DC-413C-B4B1-829DC02018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4" y="3895594"/>
                  <a:ext cx="22949945" cy="4486406"/>
                </a:xfrm>
                <a:prstGeom prst="rect">
                  <a:avLst/>
                </a:prstGeom>
                <a:blipFill>
                  <a:blip r:embed="rId4"/>
                  <a:stretch>
                    <a:fillRect l="-1806" t="-69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">
            <a:extLst>
              <a:ext uri="{FF2B5EF4-FFF2-40B4-BE49-F238E27FC236}">
                <a16:creationId xmlns:a16="http://schemas.microsoft.com/office/drawing/2014/main" id="{75F3B058-BE87-4987-943B-EC94F473D528}"/>
              </a:ext>
            </a:extLst>
          </p:cNvPr>
          <p:cNvGrpSpPr/>
          <p:nvPr/>
        </p:nvGrpSpPr>
        <p:grpSpPr>
          <a:xfrm>
            <a:off x="457200" y="7654769"/>
            <a:ext cx="23285132" cy="5680231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5" name="Rounded Rectangle 52">
              <a:extLst>
                <a:ext uri="{FF2B5EF4-FFF2-40B4-BE49-F238E27FC236}">
                  <a16:creationId xmlns:a16="http://schemas.microsoft.com/office/drawing/2014/main" id="{7DDCF667-90AB-486D-879C-1BF78BFCA7CF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5">
              <a:extLst>
                <a:ext uri="{FF2B5EF4-FFF2-40B4-BE49-F238E27FC236}">
                  <a16:creationId xmlns:a16="http://schemas.microsoft.com/office/drawing/2014/main" id="{E1587566-5A9A-4066-B266-2AEFA9DC6EBC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E58C15F7-3440-4E7F-B75A-758605D9D65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TextBox 7">
                <a:extLst>
                  <a:ext uri="{FF2B5EF4-FFF2-40B4-BE49-F238E27FC236}">
                    <a16:creationId xmlns:a16="http://schemas.microsoft.com/office/drawing/2014/main" id="{3C233EBC-C221-4D71-A8AA-C583692C4F11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027B3741-6F7F-4715-AB6B-E24C5362F1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5F75B4C1-49E9-4C98-8C38-FCD122F986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971" y="8814276"/>
                <a:ext cx="22949945" cy="3906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000" dirty="0"/>
                  <a:t>a)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</a:p>
              <a:p>
                <a:endParaRPr lang="en-US" sz="6000" dirty="0"/>
              </a:p>
              <a:p>
                <a:pPr marL="0" indent="0">
                  <a:buNone/>
                </a:pPr>
                <a:r>
                  <a:rPr lang="en-US" sz="6000" dirty="0"/>
                  <a:t>b)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𝐿𝑎𝑛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𝐻𝑢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ê,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𝑇𝑟𝑎𝑛𝑔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</a:p>
              <a:p>
                <a:endParaRPr lang="vi-VN" sz="6000" dirty="0"/>
              </a:p>
              <a:p>
                <a:endParaRPr lang="vi-VN" dirty="0"/>
              </a:p>
            </p:txBody>
          </p:sp>
        </mc:Choice>
        <mc:Fallback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5F75B4C1-49E9-4C98-8C38-FCD122F9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1" y="8814276"/>
                <a:ext cx="22949945" cy="3906429"/>
              </a:xfrm>
              <a:prstGeom prst="rect">
                <a:avLst/>
              </a:prstGeom>
              <a:blipFill>
                <a:blip r:embed="rId6"/>
                <a:stretch>
                  <a:fillRect l="-1594" t="-7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836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D4E01BC-C085-452A-B5AC-0C5DA9A44A31}"/>
              </a:ext>
            </a:extLst>
          </p:cNvPr>
          <p:cNvGrpSpPr/>
          <p:nvPr/>
        </p:nvGrpSpPr>
        <p:grpSpPr>
          <a:xfrm>
            <a:off x="253835" y="2819400"/>
            <a:ext cx="23526398" cy="5556941"/>
            <a:chOff x="253835" y="2819400"/>
            <a:chExt cx="23526398" cy="555694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B552095-69E0-4933-9530-9CD9A7659DA1}"/>
                </a:ext>
              </a:extLst>
            </p:cNvPr>
            <p:cNvGrpSpPr/>
            <p:nvPr/>
          </p:nvGrpSpPr>
          <p:grpSpPr>
            <a:xfrm>
              <a:off x="253835" y="2819400"/>
              <a:ext cx="23377064" cy="5556941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6B322819-C1A4-4DBD-86F8-B5912C1B541F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D8A8288-9B11-4542-A311-C38D4FA98EC2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005AA67-18DE-44F8-A73F-2C10D8BC1298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B575665E-F195-4E03-B406-E3054F984E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FA065562-2304-419B-98CB-8FEB1562A956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1.23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0AB196E3-7CCF-4963-9C96-CD02A4D21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FDEBBE4D-1912-46DD-876B-9A5AB53CA777}"/>
                </a:ext>
              </a:extLst>
            </p:cNvPr>
            <p:cNvSpPr txBox="1">
              <a:spLocks/>
            </p:cNvSpPr>
            <p:nvPr/>
          </p:nvSpPr>
          <p:spPr>
            <a:xfrm>
              <a:off x="830288" y="4265315"/>
              <a:ext cx="22949945" cy="260244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457200" indent="-457200" algn="l" defTabSz="18288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1pPr>
              <a:lvl2pPr marL="1371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2pPr>
              <a:lvl3pPr marL="2286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3pPr>
              <a:lvl4pPr marL="3200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4pPr>
              <a:lvl5pPr marL="41148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0" dirty="0" err="1"/>
                <a:t>Phần</a:t>
              </a:r>
              <a:r>
                <a:rPr lang="en-US" sz="6000" dirty="0"/>
                <a:t> </a:t>
              </a:r>
              <a:r>
                <a:rPr lang="en-US" sz="6000" dirty="0" err="1"/>
                <a:t>không</a:t>
              </a:r>
              <a:r>
                <a:rPr lang="en-US" sz="6000" dirty="0"/>
                <a:t> </a:t>
              </a:r>
              <a:r>
                <a:rPr lang="en-US" sz="6000" dirty="0" err="1"/>
                <a:t>bị</a:t>
              </a:r>
              <a:r>
                <a:rPr lang="en-US" sz="6000" dirty="0"/>
                <a:t> </a:t>
              </a:r>
              <a:r>
                <a:rPr lang="en-US" sz="6000" dirty="0" err="1"/>
                <a:t>gạch</a:t>
              </a:r>
              <a:r>
                <a:rPr lang="en-US" sz="6000" dirty="0"/>
                <a:t> </a:t>
              </a:r>
              <a:r>
                <a:rPr lang="en-US" sz="6000" dirty="0" err="1"/>
                <a:t>trên</a:t>
              </a:r>
              <a:r>
                <a:rPr lang="en-US" sz="6000" dirty="0"/>
                <a:t> </a:t>
              </a:r>
              <a:r>
                <a:rPr lang="en-US" sz="6000" dirty="0" err="1"/>
                <a:t>trục</a:t>
              </a:r>
              <a:r>
                <a:rPr lang="en-US" sz="6000" dirty="0"/>
                <a:t> </a:t>
              </a:r>
              <a:r>
                <a:rPr lang="en-US" sz="6000" dirty="0" err="1"/>
                <a:t>số</a:t>
              </a:r>
              <a:r>
                <a:rPr lang="en-US" sz="6000" dirty="0"/>
                <a:t> </a:t>
              </a:r>
              <a:r>
                <a:rPr lang="en-US" sz="6000" dirty="0" err="1"/>
                <a:t>dưới</a:t>
              </a:r>
              <a:r>
                <a:rPr lang="en-US" sz="6000" dirty="0"/>
                <a:t> </a:t>
              </a:r>
              <a:r>
                <a:rPr lang="en-US" sz="6000" dirty="0" err="1"/>
                <a:t>đây</a:t>
              </a:r>
              <a:r>
                <a:rPr lang="en-US" sz="6000" dirty="0"/>
                <a:t> </a:t>
              </a:r>
              <a:r>
                <a:rPr lang="en-US" sz="6000" dirty="0" err="1"/>
                <a:t>biểu</a:t>
              </a:r>
              <a:r>
                <a:rPr lang="en-US" sz="6000" dirty="0"/>
                <a:t> </a:t>
              </a:r>
              <a:r>
                <a:rPr lang="en-US" sz="6000" dirty="0" err="1"/>
                <a:t>diễn</a:t>
              </a:r>
              <a:r>
                <a:rPr lang="en-US" sz="6000" dirty="0"/>
                <a:t> </a:t>
              </a:r>
              <a:r>
                <a:rPr lang="en-US" sz="6000" dirty="0" err="1"/>
                <a:t>tập</a:t>
              </a:r>
              <a:r>
                <a:rPr lang="en-US" sz="6000" dirty="0"/>
                <a:t> </a:t>
              </a:r>
              <a:r>
                <a:rPr lang="en-US" sz="6000" dirty="0" err="1"/>
                <a:t>hợp</a:t>
              </a:r>
              <a:r>
                <a:rPr lang="en-US" sz="6000" dirty="0"/>
                <a:t> </a:t>
              </a:r>
              <a:r>
                <a:rPr lang="en-US" sz="6000" dirty="0" err="1"/>
                <a:t>số</a:t>
              </a:r>
              <a:r>
                <a:rPr lang="en-US" sz="6000" dirty="0"/>
                <a:t> </a:t>
              </a:r>
              <a:r>
                <a:rPr lang="en-US" sz="6000" dirty="0" err="1"/>
                <a:t>nào</a:t>
              </a:r>
              <a:r>
                <a:rPr lang="en-US" sz="6000" dirty="0"/>
                <a:t>?</a:t>
              </a:r>
            </a:p>
            <a:p>
              <a:pPr marL="0" indent="0">
                <a:buNone/>
              </a:pPr>
              <a:endParaRPr lang="vi-VN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6DE427-1D65-460A-89A9-C4D41F32E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0784" y="5765974"/>
              <a:ext cx="10562432" cy="1686894"/>
            </a:xfrm>
            <a:prstGeom prst="rect">
              <a:avLst/>
            </a:prstGeom>
          </p:spPr>
        </p:pic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A78D9AB6-B037-4981-BC7B-D8809DEC72B7}"/>
              </a:ext>
            </a:extLst>
          </p:cNvPr>
          <p:cNvGrpSpPr/>
          <p:nvPr/>
        </p:nvGrpSpPr>
        <p:grpSpPr>
          <a:xfrm>
            <a:off x="381000" y="8617078"/>
            <a:ext cx="23285132" cy="4108321"/>
            <a:chOff x="49928" y="7737112"/>
            <a:chExt cx="23848520" cy="661200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Rounded Rectangle 52">
              <a:extLst>
                <a:ext uri="{FF2B5EF4-FFF2-40B4-BE49-F238E27FC236}">
                  <a16:creationId xmlns:a16="http://schemas.microsoft.com/office/drawing/2014/main" id="{A6A4AA6A-2C38-4794-9F6F-A42CB5E5AA97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30A27392-AE31-4BDA-A79B-D487B9A03280}"/>
                </a:ext>
              </a:extLst>
            </p:cNvPr>
            <p:cNvGrpSpPr/>
            <p:nvPr/>
          </p:nvGrpSpPr>
          <p:grpSpPr>
            <a:xfrm>
              <a:off x="49928" y="7737112"/>
              <a:ext cx="3962258" cy="1213487"/>
              <a:chOff x="411878" y="8003812"/>
              <a:chExt cx="3962258" cy="1213487"/>
            </a:xfrm>
            <a:grpFill/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DA54B2DC-E541-4965-874E-0D1A9946F5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20587" y="7179357"/>
                <a:ext cx="1079475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TextBox 7">
                <a:extLst>
                  <a:ext uri="{FF2B5EF4-FFF2-40B4-BE49-F238E27FC236}">
                    <a16:creationId xmlns:a16="http://schemas.microsoft.com/office/drawing/2014/main" id="{B5BDFA03-3B3E-4B27-8E76-4C14A2752DEA}"/>
                  </a:ext>
                </a:extLst>
              </p:cNvPr>
              <p:cNvSpPr txBox="1"/>
              <p:nvPr/>
            </p:nvSpPr>
            <p:spPr>
              <a:xfrm>
                <a:off x="1501296" y="8003812"/>
                <a:ext cx="2872840" cy="798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5" name="Picture 8">
                <a:extLst>
                  <a:ext uri="{FF2B5EF4-FFF2-40B4-BE49-F238E27FC236}">
                    <a16:creationId xmlns:a16="http://schemas.microsoft.com/office/drawing/2014/main" id="{9D60CB8A-47E7-43F0-912D-D335B280C6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972C371-F864-4B41-909C-8219A823B7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771" y="9859854"/>
                <a:ext cx="22949945" cy="2768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000" dirty="0"/>
                  <a:t>Dựa </a:t>
                </a:r>
                <a:r>
                  <a:rPr lang="en-US" sz="6000" dirty="0" err="1"/>
                  <a:t>vào</a:t>
                </a:r>
                <a:r>
                  <a:rPr lang="en-US" sz="6000" dirty="0"/>
                  <a:t> </a:t>
                </a:r>
                <a:r>
                  <a:rPr lang="en-US" sz="6000" dirty="0" err="1"/>
                  <a:t>hình</a:t>
                </a:r>
                <a:r>
                  <a:rPr lang="en-US" sz="6000" dirty="0"/>
                  <a:t> </a:t>
                </a:r>
                <a:r>
                  <a:rPr lang="en-US" sz="6000" dirty="0" err="1"/>
                  <a:t>ảnh</a:t>
                </a:r>
                <a:r>
                  <a:rPr lang="en-US" sz="6000" dirty="0"/>
                  <a:t>, ta </a:t>
                </a:r>
                <a:r>
                  <a:rPr lang="en-US" sz="6000" dirty="0" err="1"/>
                  <a:t>có</a:t>
                </a:r>
                <a:r>
                  <a:rPr lang="en-US" sz="60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:​​​−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endParaRPr lang="vi-VN" dirty="0"/>
              </a:p>
              <a:p>
                <a:endParaRPr lang="vi-VN" dirty="0"/>
              </a:p>
            </p:txBody>
          </p:sp>
        </mc:Choice>
        <mc:Fallback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972C371-F864-4B41-909C-8219A823B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71" y="9859854"/>
                <a:ext cx="22949945" cy="2768124"/>
              </a:xfrm>
              <a:prstGeom prst="rect">
                <a:avLst/>
              </a:prstGeom>
              <a:blipFill>
                <a:blip r:embed="rId6"/>
                <a:stretch>
                  <a:fillRect l="-1620" t="-98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66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3081</TotalTime>
  <Words>1115</Words>
  <Application>Microsoft Office PowerPoint</Application>
  <PresentationFormat>Custom</PresentationFormat>
  <Paragraphs>158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Cascadia Mono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minhvu do</cp:lastModifiedBy>
  <cp:revision>341</cp:revision>
  <dcterms:created xsi:type="dcterms:W3CDTF">2013-08-31T11:42:51Z</dcterms:created>
  <dcterms:modified xsi:type="dcterms:W3CDTF">2022-04-16T10:36:27Z</dcterms:modified>
  <cp:category>9Slide.vn</cp:category>
</cp:coreProperties>
</file>